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307" r:id="rId2"/>
    <p:sldId id="256" r:id="rId3"/>
    <p:sldId id="280" r:id="rId4"/>
    <p:sldId id="281" r:id="rId5"/>
    <p:sldId id="308" r:id="rId6"/>
    <p:sldId id="262" r:id="rId7"/>
    <p:sldId id="282" r:id="rId8"/>
    <p:sldId id="283" r:id="rId9"/>
    <p:sldId id="300" r:id="rId10"/>
    <p:sldId id="304" r:id="rId11"/>
    <p:sldId id="301" r:id="rId12"/>
    <p:sldId id="302" r:id="rId13"/>
    <p:sldId id="284" r:id="rId14"/>
    <p:sldId id="299" r:id="rId15"/>
    <p:sldId id="263" r:id="rId16"/>
    <p:sldId id="265" r:id="rId17"/>
    <p:sldId id="266" r:id="rId18"/>
    <p:sldId id="287" r:id="rId19"/>
    <p:sldId id="286" r:id="rId20"/>
    <p:sldId id="289" r:id="rId21"/>
    <p:sldId id="292" r:id="rId22"/>
    <p:sldId id="293" r:id="rId23"/>
    <p:sldId id="288" r:id="rId24"/>
    <p:sldId id="267" r:id="rId25"/>
    <p:sldId id="270" r:id="rId26"/>
    <p:sldId id="271" r:id="rId27"/>
    <p:sldId id="279" r:id="rId28"/>
    <p:sldId id="272" r:id="rId29"/>
    <p:sldId id="273" r:id="rId30"/>
    <p:sldId id="294" r:id="rId31"/>
    <p:sldId id="275" r:id="rId32"/>
    <p:sldId id="295" r:id="rId33"/>
    <p:sldId id="296" r:id="rId34"/>
    <p:sldId id="278" r:id="rId35"/>
    <p:sldId id="298" r:id="rId36"/>
    <p:sldId id="291" r:id="rId37"/>
    <p:sldId id="310" r:id="rId38"/>
    <p:sldId id="309" r:id="rId39"/>
    <p:sldId id="306" r:id="rId40"/>
    <p:sldId id="269" r:id="rId41"/>
    <p:sldId id="268" r:id="rId42"/>
    <p:sldId id="274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52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7" d="100"/>
        <a:sy n="37" d="100"/>
      </p:scale>
      <p:origin x="0" y="-10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75657-C819-4A6F-89C9-9A605B0609B5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2FAD62-91C5-4F72-9609-160B692CD0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080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 уже знаете, что Блокнот и Калькулятор – верные помощники при решении математических задач. Давайте решим задачи с помощью этих двух программ.</a:t>
            </a: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FAD62-91C5-4F72-9609-160B692CD08D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953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FAD62-91C5-4F72-9609-160B692CD08D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17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FAD62-91C5-4F72-9609-160B692CD08D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434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 уже знаете, что Блокнот и Калькулятор – верные помощники при решении математических задач. Давайте решим задачи с помощью этих двух программ.</a:t>
            </a: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FAD62-91C5-4F72-9609-160B692CD08D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5739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FAD62-91C5-4F72-9609-160B692CD08D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110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 уже знаете, что Блокнот и Калькулятор – верные помощники при решении математических задач. Давайте решим задачи с помощью этих двух программ.</a:t>
            </a: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FAD62-91C5-4F72-9609-160B692CD08D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82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076B3E-04FA-4C22-A176-5920C466DCF5}" type="slidenum">
              <a:rPr lang="ru-RU"/>
              <a:pPr/>
              <a:t>39</a:t>
            </a:fld>
            <a:endParaRPr lang="ru-RU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Чтобы отгадать задуманное число, надо от результата вычесть число 9.</a:t>
            </a:r>
          </a:p>
        </p:txBody>
      </p:sp>
    </p:spTree>
    <p:extLst>
      <p:ext uri="{BB962C8B-B14F-4D97-AF65-F5344CB8AC3E}">
        <p14:creationId xmlns:p14="http://schemas.microsoft.com/office/powerpoint/2010/main" val="2828187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FAD62-91C5-4F72-9609-160B692CD08D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458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4B0B2-707F-4C61-ACCE-E8E2F84EAF21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3E279-0023-409E-9FE9-4DA3600F9D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4B0B2-707F-4C61-ACCE-E8E2F84EAF21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3E279-0023-409E-9FE9-4DA3600F9D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4B0B2-707F-4C61-ACCE-E8E2F84EAF21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3E279-0023-409E-9FE9-4DA3600F9D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4B0B2-707F-4C61-ACCE-E8E2F84EAF21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3E279-0023-409E-9FE9-4DA3600F9D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4B0B2-707F-4C61-ACCE-E8E2F84EAF21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3E279-0023-409E-9FE9-4DA3600F9D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4B0B2-707F-4C61-ACCE-E8E2F84EAF21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3E279-0023-409E-9FE9-4DA3600F9D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4B0B2-707F-4C61-ACCE-E8E2F84EAF21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3E279-0023-409E-9FE9-4DA3600F9D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4B0B2-707F-4C61-ACCE-E8E2F84EAF21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3E279-0023-409E-9FE9-4DA3600F9D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4B0B2-707F-4C61-ACCE-E8E2F84EAF21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3E279-0023-409E-9FE9-4DA3600F9D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4B0B2-707F-4C61-ACCE-E8E2F84EAF21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3E279-0023-409E-9FE9-4DA3600F9D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4B0B2-707F-4C61-ACCE-E8E2F84EAF21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3E279-0023-409E-9FE9-4DA3600F9D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F4B0B2-707F-4C61-ACCE-E8E2F84EAF21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3E279-0023-409E-9FE9-4DA3600F9D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gif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Autofit/>
          </a:bodyPr>
          <a:lstStyle/>
          <a:p>
            <a:r>
              <a:rPr lang="ru-RU" sz="4200" b="1" dirty="0" smtClean="0">
                <a:solidFill>
                  <a:srgbClr val="002060"/>
                </a:solidFill>
              </a:rPr>
              <a:t>ПРОЕКТ </a:t>
            </a:r>
            <a:br>
              <a:rPr lang="ru-RU" sz="4200" b="1" dirty="0" smtClean="0">
                <a:solidFill>
                  <a:srgbClr val="002060"/>
                </a:solidFill>
              </a:rPr>
            </a:br>
            <a:r>
              <a:rPr lang="ru-RU" sz="4200" b="1" dirty="0" smtClean="0">
                <a:solidFill>
                  <a:srgbClr val="002060"/>
                </a:solidFill>
              </a:rPr>
              <a:t>«М. Ю. ЛЕРМОНТОВУ — 200 ЛЕТ»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literatura5.narod.ru/perev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8242" y="611666"/>
            <a:ext cx="7647516" cy="6103482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-2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КРЕСТОВЫЙ ПЕРЕВАЛ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iteratura5.narod.ru/patigor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254" y="1000108"/>
            <a:ext cx="7483492" cy="5529098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686035" y="214290"/>
            <a:ext cx="37719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ВИД ПЯТИГОРСКА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iteratura5.narod.ru/melni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71479"/>
            <a:ext cx="7858180" cy="6227239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0" y="0"/>
            <a:ext cx="91786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002060"/>
                </a:solidFill>
              </a:rPr>
              <a:t>ПЕЙЗАЖ С МЕЛЬНИЦЕЙ И СКАЧУЩЕЙ ТРОЙКОЙ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86847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ШУТОЧНЫЙ ПРИМЕР 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4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М.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ЛЕРМОНТОВА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71470" y="2119395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Задумайте любое произвольное число от 1 до 10.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Прибавьте к задуманному числу 150;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Вычтите 36;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Вычтите задуманное число;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Умножьте на 5;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Разделите на 2.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86446" y="4214818"/>
            <a:ext cx="31432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920000"/>
                </a:solidFill>
              </a:rPr>
              <a:t>285</a:t>
            </a:r>
          </a:p>
          <a:p>
            <a:endParaRPr lang="ru-RU" dirty="0" smtClean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1287138" cy="2257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214290"/>
            <a:ext cx="928694" cy="210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1.liveinternet.ru/images/attach/c/9/107/927/107927367_4746136_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 t="47787" b="10714"/>
          <a:stretch>
            <a:fillRect/>
          </a:stretch>
        </p:blipFill>
        <p:spPr bwMode="auto">
          <a:xfrm flipV="1">
            <a:off x="-857288" y="-500090"/>
            <a:ext cx="10429948" cy="4357718"/>
          </a:xfrm>
          <a:prstGeom prst="rect">
            <a:avLst/>
          </a:prstGeom>
          <a:noFill/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36" y="3146968"/>
            <a:ext cx="895328" cy="71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6" name="Picture 2" descr="http://img1.liveinternet.ru/images/attach/c/9/107/927/107927367_4746136_.jpg"/>
          <p:cNvPicPr>
            <a:picLocks noChangeAspect="1" noChangeArrowheads="1"/>
          </p:cNvPicPr>
          <p:nvPr/>
        </p:nvPicPr>
        <p:blipFill>
          <a:blip r:embed="rId2"/>
          <a:srcRect b="39637"/>
          <a:stretch>
            <a:fillRect/>
          </a:stretch>
        </p:blipFill>
        <p:spPr bwMode="auto">
          <a:xfrm>
            <a:off x="-22272" y="3857604"/>
            <a:ext cx="9166272" cy="3429048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71406" y="495240"/>
            <a:ext cx="50720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Белеет парус одинокой 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тумане моря голубом!.. 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ищет он в стране далекой? 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кинул он в краю родном?..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43438" y="477734"/>
            <a:ext cx="47863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Играют волны – ветер свищет, 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мачта гнется и скрыпит... 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Увы! он счастия не ищет 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не от счастия бежит!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95810" y="-71462"/>
            <a:ext cx="4929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ПАРУС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599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ttp://img1.liveinternet.ru/images/attach/c/9/107/927/107927367_4746136_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 t="47787" b="10714"/>
          <a:stretch>
            <a:fillRect/>
          </a:stretch>
        </p:blipFill>
        <p:spPr bwMode="auto">
          <a:xfrm flipV="1">
            <a:off x="-857288" y="-500090"/>
            <a:ext cx="10429948" cy="4357718"/>
          </a:xfrm>
          <a:prstGeom prst="rect">
            <a:avLst/>
          </a:prstGeom>
          <a:noFill/>
        </p:spPr>
      </p:pic>
      <p:pic>
        <p:nvPicPr>
          <p:cNvPr id="13" name="Picture 2" descr="http://img1.liveinternet.ru/images/attach/c/9/107/927/107927367_4746136_.jpg"/>
          <p:cNvPicPr>
            <a:picLocks noChangeAspect="1" noChangeArrowheads="1"/>
          </p:cNvPicPr>
          <p:nvPr/>
        </p:nvPicPr>
        <p:blipFill>
          <a:blip r:embed="rId2"/>
          <a:srcRect b="39637"/>
          <a:stretch>
            <a:fillRect/>
          </a:stretch>
        </p:blipFill>
        <p:spPr bwMode="auto">
          <a:xfrm>
            <a:off x="-22272" y="3786190"/>
            <a:ext cx="9166272" cy="3429048"/>
          </a:xfrm>
          <a:prstGeom prst="rect">
            <a:avLst/>
          </a:prstGeom>
          <a:noFill/>
        </p:spPr>
      </p:pic>
      <p:pic>
        <p:nvPicPr>
          <p:cNvPr id="22530" name="Picture 2" descr="http://gifportal.ru/data/smiles/jivotniea-361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857760"/>
            <a:ext cx="819150" cy="67627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4429124" y="3153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 ним струя светлей лазури, 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Над ним луч солнца золотой... 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он, мятежный, просит бури, 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будто в бурях есть покой!</a:t>
            </a:r>
          </a:p>
          <a:p>
            <a:pPr algn="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1832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http://landofart.ru/wp-content/uploads/2012/08/Solntse-13-560x560.png?9d7bd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762000" y="-857280"/>
            <a:ext cx="5334000" cy="5334001"/>
          </a:xfrm>
          <a:prstGeom prst="rect">
            <a:avLst/>
          </a:prstGeom>
          <a:noFill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5113161" y="947461"/>
            <a:ext cx="5286412" cy="4196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1138018" y="4786322"/>
            <a:ext cx="1648032" cy="271436"/>
          </a:xfrm>
          <a:prstGeom prst="rect">
            <a:avLst/>
          </a:prstGeom>
          <a:noFill/>
        </p:spPr>
      </p:pic>
      <p:pic>
        <p:nvPicPr>
          <p:cNvPr id="8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2638216" y="4786322"/>
            <a:ext cx="1648032" cy="271436"/>
          </a:xfrm>
          <a:prstGeom prst="rect">
            <a:avLst/>
          </a:prstGeom>
          <a:noFill/>
        </p:spPr>
      </p:pic>
      <p:pic>
        <p:nvPicPr>
          <p:cNvPr id="9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4214962" y="4857760"/>
            <a:ext cx="1214294" cy="199998"/>
          </a:xfrm>
          <a:prstGeom prst="rect">
            <a:avLst/>
          </a:prstGeom>
          <a:noFill/>
        </p:spPr>
      </p:pic>
      <p:pic>
        <p:nvPicPr>
          <p:cNvPr id="10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0" y="4800638"/>
            <a:ext cx="1214294" cy="199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531 -0.025 C 0.20695 -0.03357 0.21858 -0.0419 0.23281 -0.04329 C 0.24722 -0.04445 0.26684 -0.0345 0.2816 -0.03264 C 0.29653 -0.03079 0.30851 -0.0338 0.3217 -0.03264 C 0.33472 -0.03125 0.34827 -0.02431 0.36007 -0.025 C 0.3717 -0.02593 0.38177 -0.03704 0.39323 -0.03727 C 0.40486 -0.0375 0.41719 -0.02732 0.43038 -0.02663 C 0.44375 -0.0257 0.46077 -0.03311 0.47292 -0.03264 C 0.48472 -0.03218 0.49219 -0.02338 0.50295 -0.02338 C 0.51424 -0.02338 0.52708 -0.03218 0.53906 -0.03264 C 0.55104 -0.03311 0.56094 -0.02686 0.57535 -0.02663 C 0.58993 -0.02639 0.6132 -0.03125 0.62604 -0.03102 C 0.63854 -0.03102 0.64531 -0.02801 0.65208 -0.025 " pathEditMode="relative" rAng="0" ptsTypes="aaaaaaaaaaaaA">
                                      <p:cBhvr>
                                        <p:cTn id="6" dur="5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00" y="-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957532"/>
            <a:ext cx="1246392" cy="21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499316"/>
            <a:ext cx="1228512" cy="278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773" y="-98712"/>
            <a:ext cx="7774456" cy="6170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571472" y="5929330"/>
            <a:ext cx="2949246" cy="485750"/>
          </a:xfrm>
          <a:prstGeom prst="rect">
            <a:avLst/>
          </a:prstGeom>
          <a:noFill/>
        </p:spPr>
      </p:pic>
      <p:pic>
        <p:nvPicPr>
          <p:cNvPr id="7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2500298" y="5857892"/>
            <a:ext cx="2949246" cy="485750"/>
          </a:xfrm>
          <a:prstGeom prst="rect">
            <a:avLst/>
          </a:prstGeom>
          <a:noFill/>
        </p:spPr>
      </p:pic>
      <p:pic>
        <p:nvPicPr>
          <p:cNvPr id="10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4000496" y="5872208"/>
            <a:ext cx="2949246" cy="485750"/>
          </a:xfrm>
          <a:prstGeom prst="rect">
            <a:avLst/>
          </a:prstGeom>
          <a:noFill/>
        </p:spPr>
      </p:pic>
      <p:pic>
        <p:nvPicPr>
          <p:cNvPr id="21506" name="Picture 2" descr="http://gifportal.ru/data/smiles/jivotniea-3657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5357826"/>
            <a:ext cx="1454044" cy="1200433"/>
          </a:xfrm>
          <a:prstGeom prst="rect">
            <a:avLst/>
          </a:prstGeom>
          <a:noFill/>
        </p:spPr>
      </p:pic>
      <p:pic>
        <p:nvPicPr>
          <p:cNvPr id="11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6266224" y="5929330"/>
            <a:ext cx="2949246" cy="485750"/>
          </a:xfrm>
          <a:prstGeom prst="rect">
            <a:avLst/>
          </a:prstGeom>
          <a:noFill/>
        </p:spPr>
      </p:pic>
      <p:pic>
        <p:nvPicPr>
          <p:cNvPr id="12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-714412" y="5857892"/>
            <a:ext cx="2949246" cy="485750"/>
          </a:xfrm>
          <a:prstGeom prst="rect">
            <a:avLst/>
          </a:prstGeom>
          <a:noFill/>
        </p:spPr>
      </p:pic>
      <p:pic>
        <p:nvPicPr>
          <p:cNvPr id="13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-857288" y="6143644"/>
            <a:ext cx="2949246" cy="485750"/>
          </a:xfrm>
          <a:prstGeom prst="rect">
            <a:avLst/>
          </a:prstGeom>
          <a:noFill/>
        </p:spPr>
      </p:pic>
      <p:pic>
        <p:nvPicPr>
          <p:cNvPr id="14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928662" y="6372250"/>
            <a:ext cx="2949246" cy="485750"/>
          </a:xfrm>
          <a:prstGeom prst="rect">
            <a:avLst/>
          </a:prstGeom>
          <a:noFill/>
        </p:spPr>
      </p:pic>
      <p:pic>
        <p:nvPicPr>
          <p:cNvPr id="15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2285984" y="6143644"/>
            <a:ext cx="2949246" cy="485750"/>
          </a:xfrm>
          <a:prstGeom prst="rect">
            <a:avLst/>
          </a:prstGeom>
          <a:noFill/>
        </p:spPr>
      </p:pic>
      <p:pic>
        <p:nvPicPr>
          <p:cNvPr id="16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4857752" y="6143644"/>
            <a:ext cx="2949246" cy="485750"/>
          </a:xfrm>
          <a:prstGeom prst="rect">
            <a:avLst/>
          </a:prstGeom>
          <a:noFill/>
        </p:spPr>
      </p:pic>
      <p:pic>
        <p:nvPicPr>
          <p:cNvPr id="17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6194754" y="6372250"/>
            <a:ext cx="2949246" cy="485750"/>
          </a:xfrm>
          <a:prstGeom prst="rect">
            <a:avLst/>
          </a:prstGeom>
          <a:noFill/>
        </p:spPr>
      </p:pic>
      <p:pic>
        <p:nvPicPr>
          <p:cNvPr id="18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7286644" y="6143644"/>
            <a:ext cx="2949246" cy="485750"/>
          </a:xfrm>
          <a:prstGeom prst="rect">
            <a:avLst/>
          </a:prstGeom>
          <a:noFill/>
        </p:spPr>
      </p:pic>
      <p:pic>
        <p:nvPicPr>
          <p:cNvPr id="19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2928926" y="6500834"/>
            <a:ext cx="3663626" cy="600041"/>
          </a:xfrm>
          <a:prstGeom prst="rect">
            <a:avLst/>
          </a:prstGeom>
          <a:noFill/>
        </p:spPr>
      </p:pic>
      <p:pic>
        <p:nvPicPr>
          <p:cNvPr id="20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-285784" y="6586588"/>
            <a:ext cx="2949246" cy="485750"/>
          </a:xfrm>
          <a:prstGeom prst="rect">
            <a:avLst/>
          </a:prstGeom>
          <a:noFill/>
        </p:spPr>
      </p:pic>
      <p:pic>
        <p:nvPicPr>
          <p:cNvPr id="21" name="Picture 2" descr="http://somino.ru/image/DZR-ADenis-Volna.gif"/>
          <p:cNvPicPr>
            <a:picLocks noChangeAspect="1" noChangeArrowheads="1"/>
          </p:cNvPicPr>
          <p:nvPr/>
        </p:nvPicPr>
        <p:blipFill>
          <a:blip r:embed="rId6"/>
          <a:srcRect t="70423"/>
          <a:stretch>
            <a:fillRect/>
          </a:stretch>
        </p:blipFill>
        <p:spPr bwMode="auto">
          <a:xfrm>
            <a:off x="6643702" y="6615125"/>
            <a:ext cx="2949246" cy="485750"/>
          </a:xfrm>
          <a:prstGeom prst="rect">
            <a:avLst/>
          </a:prstGeom>
          <a:noFill/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714348" y="357166"/>
            <a:ext cx="27860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5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XIX 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ВЕК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5365" y="1285860"/>
            <a:ext cx="819326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Ребята, </a:t>
            </a:r>
            <a:b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давайте поможем </a:t>
            </a:r>
            <a:b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Информику и Кнопочке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вернуться к себе в 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XXII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век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53764" y="214290"/>
            <a:ext cx="4436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ЗАДАНИЕ № 1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2714620"/>
            <a:ext cx="87154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920000"/>
                </a:solidFill>
              </a:rPr>
              <a:t>УМЕЕТЕ ЛИ ВЫ СЧИТАТЬ В УМЕ?</a:t>
            </a:r>
          </a:p>
          <a:p>
            <a:endParaRPr lang="ru-RU" dirty="0" smtClean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0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53764" y="214290"/>
            <a:ext cx="4436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ЗАДАНИЕ № 1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0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143504" y="5628047"/>
            <a:ext cx="24288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920000"/>
                </a:solidFill>
              </a:rPr>
              <a:t>5000</a:t>
            </a:r>
            <a:endParaRPr lang="ru-RU" sz="6000" b="1" dirty="0">
              <a:solidFill>
                <a:srgbClr val="92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4342163"/>
            <a:ext cx="24288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920000"/>
                </a:solidFill>
              </a:rPr>
              <a:t>4100</a:t>
            </a:r>
            <a:endParaRPr lang="ru-RU" sz="6000" b="1" dirty="0">
              <a:solidFill>
                <a:srgbClr val="92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93075" y="1000108"/>
            <a:ext cx="539356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920000"/>
                </a:solidFill>
              </a:rPr>
              <a:t>Проверим?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Возьмите 1000.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Прибавьте 40.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Прибавьте еще тысячу.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Прибавьте 30.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Еще 1000.</a:t>
            </a:r>
            <a:endParaRPr lang="lt-LT" sz="2400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Плюс 20.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Плюс 1000.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И плюс 10.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Что получилось?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14488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Компьютер — друг </a:t>
            </a:r>
            <a:br>
              <a:rPr lang="ru-RU" sz="6000" b="1" dirty="0" smtClean="0">
                <a:solidFill>
                  <a:srgbClr val="002060"/>
                </a:solidFill>
              </a:rPr>
            </a:br>
            <a:r>
              <a:rPr lang="ru-RU" sz="6000" b="1" dirty="0" smtClean="0">
                <a:solidFill>
                  <a:srgbClr val="002060"/>
                </a:solidFill>
              </a:rPr>
              <a:t>и помощник математиков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214818"/>
            <a:ext cx="9144000" cy="1752600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Девиз: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«Кто думает – тот всегда додумается!»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53764" y="214290"/>
            <a:ext cx="4436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ЗАДАНИЕ № 1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73798" y="71414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285784" y="2770527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</a:rPr>
              <a:t>КАЛЬКУЛЯТОР (</a:t>
            </a:r>
            <a:r>
              <a:rPr lang="en-US" sz="5400" b="1" dirty="0" smtClean="0">
                <a:solidFill>
                  <a:schemeClr val="tx2">
                    <a:lumMod val="50000"/>
                  </a:schemeClr>
                </a:solidFill>
              </a:rPr>
              <a:t>CALCULATOR)</a:t>
            </a:r>
            <a:endParaRPr lang="ru-RU" sz="5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3984973"/>
            <a:ext cx="6500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5400" b="1" dirty="0" smtClean="0">
                <a:solidFill>
                  <a:schemeClr val="tx2">
                    <a:lumMod val="50000"/>
                  </a:schemeClr>
                </a:solidFill>
              </a:rPr>
              <a:t>SKAIČIUOTUVAS</a:t>
            </a:r>
            <a:endParaRPr lang="ru-RU" sz="5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0" y="5199419"/>
            <a:ext cx="6500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5400" b="1" dirty="0" smtClean="0">
                <a:solidFill>
                  <a:schemeClr val="tx2">
                    <a:lumMod val="50000"/>
                  </a:schemeClr>
                </a:solidFill>
              </a:rPr>
              <a:t>SKAIČIUOKLIS</a:t>
            </a:r>
            <a:endParaRPr lang="ru-RU" sz="5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1071546"/>
            <a:ext cx="87154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920000"/>
                </a:solidFill>
              </a:rPr>
              <a:t>С ПОМОЩЬЮ КАКОЙ ПРОГРАММЫ БУДЕМ ПРОИЗВОДИТЬ ВЫЧИСЛЕНИЯ?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53764" y="214290"/>
            <a:ext cx="4436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ЗАДАНИЕ № 1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0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642910" y="2000240"/>
            <a:ext cx="21431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</a:rPr>
              <a:t>АБАК</a:t>
            </a:r>
            <a:endParaRPr lang="ru-RU" sz="6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4357694"/>
            <a:ext cx="80010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</a:rPr>
              <a:t>КАЛЬКУЛИ 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камешки, с помощью которых на доске производили вычисления</a:t>
            </a:r>
            <a:endParaRPr lang="ru-RU" sz="3600" b="1" dirty="0" smtClean="0">
              <a:solidFill>
                <a:srgbClr val="002060"/>
              </a:solidFill>
            </a:endParaRPr>
          </a:p>
        </p:txBody>
      </p:sp>
      <p:pic>
        <p:nvPicPr>
          <p:cNvPr id="9" name="Picture 2" descr="http://s4erbinin.ru/wp-content/uploads/2012/05/RomanAbacus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50347" y="2000240"/>
            <a:ext cx="3643306" cy="24336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1785926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48" y="1785926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14282" y="-24"/>
            <a:ext cx="9144000" cy="70173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1. Откройте папку «Задания», </a:t>
            </a:r>
            <a:b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ярлык для которой </a:t>
            </a:r>
          </a:p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находится на Рабочем столе</a:t>
            </a:r>
          </a:p>
          <a:p>
            <a:endParaRPr lang="ru-RU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2. Откройте файл </a:t>
            </a:r>
            <a:r>
              <a:rPr lang="ru-RU" sz="4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Блокнот</a:t>
            </a:r>
          </a:p>
          <a:p>
            <a:endParaRPr lang="ru-RU" sz="4000" b="1" u="sng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3. Запишите ваш ответ устного счёта</a:t>
            </a:r>
          </a:p>
          <a:p>
            <a:endParaRPr lang="ru-RU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4. Запустите программу Калькулятор</a:t>
            </a:r>
          </a:p>
          <a:p>
            <a:endParaRPr lang="lt-LT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lt-LT" sz="2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Pradėti </a:t>
            </a:r>
            <a:r>
              <a:rPr lang="lt-LT" sz="2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sym typeface="Wingdings" pitchFamily="2" charset="2"/>
              </a:rPr>
              <a:t> Visos programos  Reikmenys  Skaičiuotuvas</a:t>
            </a:r>
            <a:endParaRPr lang="ru-RU" sz="2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endParaRPr lang="en-US" sz="40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53764" y="214290"/>
            <a:ext cx="4436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ЗАДАНИЕ № 1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00166" y="1000108"/>
            <a:ext cx="607226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920000"/>
                </a:solidFill>
              </a:rPr>
              <a:t>Проверим?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Возьмите 1000.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Прибавьте 40.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Прибавьте еще тысячу.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Прибавьте 30.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Еще 1000.</a:t>
            </a:r>
            <a:endParaRPr lang="lt-LT" sz="2400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Плюс 20.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Плюс 1000.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И плюс 10.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Что получилось?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0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857752" y="5643578"/>
            <a:ext cx="24288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920000"/>
                </a:solidFill>
              </a:rPr>
              <a:t>4100</a:t>
            </a:r>
            <a:endParaRPr lang="ru-RU" sz="6000" b="1" dirty="0">
              <a:solidFill>
                <a:srgbClr val="92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53764" y="214290"/>
            <a:ext cx="4436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ЗАДАНИЕ № 2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l="2703"/>
          <a:stretch>
            <a:fillRect/>
          </a:stretch>
        </p:blipFill>
        <p:spPr bwMode="auto">
          <a:xfrm>
            <a:off x="428596" y="2464587"/>
            <a:ext cx="189565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2703"/>
          <a:stretch>
            <a:fillRect/>
          </a:stretch>
        </p:blipFill>
        <p:spPr bwMode="auto">
          <a:xfrm>
            <a:off x="1643042" y="3429000"/>
            <a:ext cx="168502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2703"/>
          <a:stretch>
            <a:fillRect/>
          </a:stretch>
        </p:blipFill>
        <p:spPr bwMode="auto">
          <a:xfrm>
            <a:off x="0" y="3429000"/>
            <a:ext cx="2150492" cy="218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286116" y="1500174"/>
            <a:ext cx="58578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002060"/>
                </a:solidFill>
              </a:rPr>
              <a:t>В трюме рассыпано 1258432 зерна кофе. Сколько мешков понадобится, чтобы собрать все зерна, если в один мешок помещается ровно 23744 зерна?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0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48" y="0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5429288" y="5072074"/>
            <a:ext cx="35004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920000"/>
                </a:solidFill>
              </a:rPr>
              <a:t>Ответ: </a:t>
            </a:r>
            <a:r>
              <a:rPr lang="en-US" sz="6600" b="1" dirty="0" smtClean="0">
                <a:solidFill>
                  <a:srgbClr val="920000"/>
                </a:solidFill>
              </a:rPr>
              <a:t>53</a:t>
            </a:r>
            <a:endParaRPr lang="ru-RU" sz="6600" b="1" dirty="0" smtClean="0">
              <a:solidFill>
                <a:srgbClr val="920000"/>
              </a:solidFill>
            </a:endParaRP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53764" y="214290"/>
            <a:ext cx="4436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ЗАДАНИЕ № 3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786058"/>
            <a:ext cx="2643206" cy="3440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0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48" y="0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714612" y="1785926"/>
            <a:ext cx="64293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002060"/>
                </a:solidFill>
              </a:rPr>
              <a:t>В ведре помещается 53460 капель воды.  За какое время ведро наполнится, если вода капает из крана со скоростью 81 капля в минуту?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" name="Picture 2" descr="http://s19.rimg.info/5d4db6e28f28615e6ae49d44a7ab373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1000099" y="1965378"/>
            <a:ext cx="1640793" cy="246775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572032" y="5143512"/>
            <a:ext cx="457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920000"/>
                </a:solidFill>
              </a:rPr>
              <a:t>Ответ: </a:t>
            </a:r>
            <a:r>
              <a:rPr lang="en-US" sz="6600" b="1" dirty="0" smtClean="0">
                <a:solidFill>
                  <a:srgbClr val="920000"/>
                </a:solidFill>
              </a:rPr>
              <a:t>660</a:t>
            </a:r>
            <a:endParaRPr lang="ru-RU" sz="6600" b="1" dirty="0" smtClean="0">
              <a:solidFill>
                <a:srgbClr val="920000"/>
              </a:solidFill>
            </a:endParaRPr>
          </a:p>
          <a:p>
            <a:endParaRPr lang="ru-RU" dirty="0" smtClean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2285992"/>
            <a:ext cx="2733681" cy="4343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9481" y="4068581"/>
            <a:ext cx="3244287" cy="2575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353764" y="214290"/>
            <a:ext cx="4436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ЗАДАНИЕ № 4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0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48" y="0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0" y="1428736"/>
            <a:ext cx="50006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002060"/>
                </a:solidFill>
              </a:rPr>
              <a:t>Высота волны 29 м. Запишите это число в мм.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496" y="2000240"/>
            <a:ext cx="5143504" cy="5089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53764" y="214290"/>
            <a:ext cx="4436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ЗАДАНИЕ № 4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18091" y="991746"/>
            <a:ext cx="5107817" cy="4874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0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48" y="0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357306" y="5214950"/>
            <a:ext cx="64293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920000"/>
                </a:solidFill>
              </a:rPr>
              <a:t>Ответ: 29000</a:t>
            </a:r>
            <a:r>
              <a:rPr lang="en-US" sz="6600" b="1" dirty="0" smtClean="0">
                <a:solidFill>
                  <a:srgbClr val="920000"/>
                </a:solidFill>
              </a:rPr>
              <a:t> </a:t>
            </a:r>
            <a:r>
              <a:rPr lang="ru-RU" sz="6600" b="1" dirty="0" smtClean="0">
                <a:solidFill>
                  <a:srgbClr val="920000"/>
                </a:solidFill>
              </a:rPr>
              <a:t>мм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53764" y="214290"/>
            <a:ext cx="4436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ЗАДАНИЕ № 5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5602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42974" y="785794"/>
            <a:ext cx="978697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71538" y="1701217"/>
            <a:ext cx="5857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 smtClean="0">
                <a:latin typeface="Viner Hand ITC" pitchFamily="66" charset="0"/>
              </a:rPr>
              <a:t>MMCCCLXVII – DLIII </a:t>
            </a:r>
            <a:r>
              <a:rPr lang="en-US" sz="4000" b="1" dirty="0" smtClean="0">
                <a:latin typeface="Viner Hand ITC" pitchFamily="66" charset="0"/>
              </a:rPr>
              <a:t>= </a:t>
            </a:r>
            <a:endParaRPr lang="ru-RU" sz="4000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0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72462" y="0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6643702" y="1558341"/>
            <a:ext cx="15001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1814</a:t>
            </a:r>
            <a:endParaRPr lang="ru-RU" sz="4800" b="1" dirty="0" smtClean="0"/>
          </a:p>
          <a:p>
            <a:endParaRPr lang="ru-RU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1071538" y="2714620"/>
            <a:ext cx="5857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 smtClean="0">
                <a:latin typeface="Viner Hand ITC" pitchFamily="66" charset="0"/>
              </a:rPr>
              <a:t>VIII * CCXXIX</a:t>
            </a:r>
            <a:r>
              <a:rPr lang="en-US" sz="4000" b="1" dirty="0" smtClean="0">
                <a:latin typeface="Viner Hand ITC" pitchFamily="66" charset="0"/>
              </a:rPr>
              <a:t>= </a:t>
            </a:r>
            <a:endParaRPr lang="ru-RU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857752" y="2571744"/>
            <a:ext cx="15001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1832</a:t>
            </a:r>
            <a:endParaRPr lang="ru-RU" sz="4800" b="1" dirty="0" smtClean="0"/>
          </a:p>
          <a:p>
            <a:endParaRPr lang="ru-RU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1785918" y="2129845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920000"/>
                </a:solidFill>
              </a:rPr>
              <a:t>2367</a:t>
            </a:r>
            <a:r>
              <a:rPr lang="ru-RU" sz="3200" dirty="0" smtClean="0"/>
              <a:t>                             </a:t>
            </a:r>
            <a:r>
              <a:rPr lang="ru-RU" sz="3200" b="1" dirty="0" smtClean="0">
                <a:solidFill>
                  <a:srgbClr val="920000"/>
                </a:solidFill>
              </a:rPr>
              <a:t>553</a:t>
            </a:r>
            <a:endParaRPr lang="ru-RU" sz="3200" b="1" dirty="0">
              <a:solidFill>
                <a:srgbClr val="92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728" y="3214686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920000"/>
                </a:solidFill>
              </a:rPr>
              <a:t>8</a:t>
            </a:r>
            <a:r>
              <a:rPr lang="ru-RU" sz="3200" dirty="0" smtClean="0"/>
              <a:t>                </a:t>
            </a:r>
            <a:r>
              <a:rPr lang="en-US" sz="3200" b="1" dirty="0" smtClean="0">
                <a:solidFill>
                  <a:srgbClr val="920000"/>
                </a:solidFill>
              </a:rPr>
              <a:t>229</a:t>
            </a:r>
            <a:endParaRPr lang="ru-RU" sz="3200" b="1" dirty="0">
              <a:solidFill>
                <a:srgbClr val="920000"/>
              </a:solidFill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71406" y="4714884"/>
          <a:ext cx="8953120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000"/>
                <a:gridCol w="1021874"/>
                <a:gridCol w="1021874"/>
                <a:gridCol w="912388"/>
                <a:gridCol w="1049246"/>
                <a:gridCol w="1049246"/>
                <a:gridCol w="1049246"/>
                <a:gridCol w="1049246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2400" b="1" dirty="0" smtClean="0"/>
                        <a:t>Римские числа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skerville Old Face" pitchFamily="18" charset="0"/>
                        </a:rPr>
                        <a:t>M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skerville Old Face" pitchFamily="18" charset="0"/>
                        </a:rPr>
                        <a:t>D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skerville Old Face" pitchFamily="18" charset="0"/>
                        </a:rPr>
                        <a:t>C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skerville Old Face" pitchFamily="18" charset="0"/>
                        </a:rPr>
                        <a:t>L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skerville Old Face" pitchFamily="18" charset="0"/>
                        </a:rPr>
                        <a:t>X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skerville Old Face" pitchFamily="18" charset="0"/>
                        </a:rPr>
                        <a:t>V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skerville Old Face" pitchFamily="18" charset="0"/>
                        </a:rPr>
                        <a:t>I</a:t>
                      </a:r>
                      <a:endParaRPr lang="ru-RU" sz="28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2400" b="1" baseline="0" dirty="0" smtClean="0"/>
                        <a:t>Числа, записанные арабскими цифрами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1000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500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100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50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10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5</a:t>
                      </a:r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1</a:t>
                      </a:r>
                      <a:endParaRPr lang="ru-RU" sz="2800" b="1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89229"/>
            <a:ext cx="5643570" cy="4479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353764" y="214290"/>
            <a:ext cx="4436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ЗАДАНИЕ № </a:t>
            </a:r>
            <a:r>
              <a:rPr lang="lt-LT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86760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8148" y="0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http://gifportal.ru/data/smiles/jivotniea-3698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81570" y="4238636"/>
            <a:ext cx="762000" cy="762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14710" y="2000240"/>
            <a:ext cx="628651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000" b="1" dirty="0" smtClean="0">
                <a:solidFill>
                  <a:srgbClr val="002060"/>
                </a:solidFill>
              </a:rPr>
              <a:t>Найдите длину палубы, если червячок проползает её за 537 сек со скоростью 124 мм/сек.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4844" y="3885863"/>
            <a:ext cx="442915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920000"/>
                </a:solidFill>
              </a:rPr>
              <a:t>Ответ: 66588 мм</a:t>
            </a:r>
          </a:p>
          <a:p>
            <a:endParaRPr lang="ru-RU" dirty="0" smtClean="0"/>
          </a:p>
        </p:txBody>
      </p:sp>
      <p:pic>
        <p:nvPicPr>
          <p:cNvPr id="20482" name="Picture 2" descr="http://www.cirota.ru/forum/images/73/73434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14290"/>
            <a:ext cx="2571748" cy="25717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52969 0.00486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ЦЕЛИ И ЗАДАЧИ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Закрепить умения и навыки работы в программах Калькулятор, Блокнот и </a:t>
            </a:r>
            <a:r>
              <a:rPr lang="en-US" dirty="0" smtClean="0">
                <a:solidFill>
                  <a:srgbClr val="002060"/>
                </a:solidFill>
              </a:rPr>
              <a:t>Paint.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Научиться вводить и форматировать текст в программе </a:t>
            </a:r>
            <a:r>
              <a:rPr lang="en-US" dirty="0" smtClean="0">
                <a:solidFill>
                  <a:srgbClr val="002060"/>
                </a:solidFill>
              </a:rPr>
              <a:t>Paint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dirty="0">
                <a:solidFill>
                  <a:srgbClr val="002060"/>
                </a:solidFill>
              </a:rPr>
              <a:t>Закрепить навыки решения задач на действия с натуральными числами.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Установить связь между предметами информационных технологий и математики. Развивать интерес к этим предметам.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2428868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48" y="2428868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1" y="1285860"/>
            <a:ext cx="9144000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Сохраните изменения в файле </a:t>
            </a:r>
            <a:r>
              <a:rPr lang="ru-RU" sz="4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Блокнот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lt-LT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Failas </a:t>
            </a:r>
            <a:r>
              <a:rPr lang="lt-LT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sym typeface="Wingdings" pitchFamily="2" charset="2"/>
              </a:rPr>
              <a:t> Įrašyti...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lt-LT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>
              <a:buAutoNum type="arabicPeriod"/>
            </a:pPr>
            <a:endParaRPr lang="lt-LT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Закройте окно программы</a:t>
            </a:r>
            <a:r>
              <a:rPr lang="lt-LT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endParaRPr lang="ru-RU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Откройте файл 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Paint</a:t>
            </a:r>
            <a:r>
              <a:rPr lang="lt-LT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4000" b="1" u="sng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endParaRPr lang="ru-RU" sz="4000" b="1" u="sng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53764" y="214290"/>
            <a:ext cx="4436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ЗАДАНИЕ 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№ </a:t>
            </a:r>
            <a:r>
              <a:rPr lang="lt-LT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0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571472" y="2071678"/>
            <a:ext cx="807249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0000"/>
                </a:solidFill>
              </a:rPr>
              <a:t>Убери лишнее слово: </a:t>
            </a:r>
            <a:endParaRPr lang="en-US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0000"/>
              </a:solidFill>
            </a:endParaRPr>
          </a:p>
          <a:p>
            <a:endParaRPr lang="en-US" sz="11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>
              <a:buAutoNum type="arabicPeriod"/>
            </a:pP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сканер, клавиатура, принтер, микрофон</a:t>
            </a:r>
            <a:endParaRPr lang="en-US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>
              <a:spcBef>
                <a:spcPts val="1800"/>
              </a:spcBef>
              <a:buAutoNum type="arabicPeriod"/>
            </a:pPr>
            <a:r>
              <a:rPr lang="lt-LT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vaizduoklis, garsiakalbiai, spausdintuvas, pelė</a:t>
            </a:r>
            <a:endParaRPr lang="ru-RU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57884" y="2857496"/>
            <a:ext cx="2071702" cy="10001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4572000" y="5143512"/>
            <a:ext cx="2071702" cy="78581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53764" y="214290"/>
            <a:ext cx="4436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ЗАДАНИЕ № </a:t>
            </a:r>
            <a:r>
              <a:rPr lang="lt-LT" sz="54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214290"/>
            <a:ext cx="830324" cy="145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48" y="0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85784" y="1071546"/>
            <a:ext cx="8929686" cy="5246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ru-RU" sz="3100" b="1" dirty="0" smtClean="0">
                <a:solidFill>
                  <a:srgbClr val="002060"/>
                </a:solidFill>
              </a:rPr>
              <a:t>1. Нарисуй небольшой квадрат.</a:t>
            </a:r>
          </a:p>
          <a:p>
            <a:pPr>
              <a:lnSpc>
                <a:spcPts val="4500"/>
              </a:lnSpc>
            </a:pPr>
            <a:r>
              <a:rPr lang="ru-RU" sz="3100" b="1" dirty="0" smtClean="0">
                <a:solidFill>
                  <a:srgbClr val="002060"/>
                </a:solidFill>
              </a:rPr>
              <a:t>2. Используя метод копирования, составь из квадратов фигуру по образцу.</a:t>
            </a:r>
          </a:p>
          <a:p>
            <a:pPr>
              <a:lnSpc>
                <a:spcPts val="4500"/>
              </a:lnSpc>
            </a:pPr>
            <a:r>
              <a:rPr lang="ru-RU" sz="3100" b="1" dirty="0" smtClean="0">
                <a:solidFill>
                  <a:srgbClr val="002060"/>
                </a:solidFill>
              </a:rPr>
              <a:t>3. Закрась все квадраты разными цветами. </a:t>
            </a:r>
          </a:p>
          <a:p>
            <a:pPr>
              <a:lnSpc>
                <a:spcPts val="4500"/>
              </a:lnSpc>
            </a:pPr>
            <a:r>
              <a:rPr lang="ru-RU" sz="3100" b="1" dirty="0" smtClean="0">
                <a:solidFill>
                  <a:srgbClr val="002060"/>
                </a:solidFill>
              </a:rPr>
              <a:t>4. Пронумеруй квадраты чёрным цветом как показано на образце.</a:t>
            </a:r>
          </a:p>
          <a:p>
            <a:pPr>
              <a:lnSpc>
                <a:spcPts val="4500"/>
              </a:lnSpc>
            </a:pPr>
            <a:r>
              <a:rPr lang="ru-RU" sz="3100" b="1" dirty="0" smtClean="0">
                <a:solidFill>
                  <a:srgbClr val="002060"/>
                </a:solidFill>
              </a:rPr>
              <a:t>5. Найди площадь полученной фигуры, если 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длина стороны квадрата равна 158 м.</a:t>
            </a:r>
          </a:p>
          <a:p>
            <a:pPr>
              <a:lnSpc>
                <a:spcPts val="4500"/>
              </a:lnSpc>
            </a:pPr>
            <a:r>
              <a:rPr lang="ru-RU" sz="3100" b="1" dirty="0" smtClean="0">
                <a:solidFill>
                  <a:srgbClr val="002060"/>
                </a:solidFill>
              </a:rPr>
              <a:t>6. Ответ напиши под фигурой.</a:t>
            </a:r>
            <a:endParaRPr lang="en-US" sz="31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5891775"/>
            <a:ext cx="6858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200" b="1" dirty="0" smtClean="0">
                <a:solidFill>
                  <a:srgbClr val="920000"/>
                </a:solidFill>
              </a:rPr>
              <a:t>Ответ: 174748 м</a:t>
            </a:r>
            <a:r>
              <a:rPr lang="ru-RU" sz="6200" b="1" baseline="30000" dirty="0" smtClean="0">
                <a:solidFill>
                  <a:srgbClr val="920000"/>
                </a:solidFill>
              </a:rPr>
              <a:t>2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3071810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02360" y="3071810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1" y="1643050"/>
            <a:ext cx="914400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>
              <a:buAutoNum type="arabicPeriod"/>
            </a:pP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Сохраните изменения в файле </a:t>
            </a:r>
            <a:r>
              <a:rPr lang="lt-LT" sz="4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Paint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нажмите на кнопку «Дискетка».</a:t>
            </a:r>
            <a:endParaRPr lang="lt-LT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>
              <a:buAutoNum type="arabicPeriod"/>
            </a:pPr>
            <a:endParaRPr lang="lt-LT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Закройте окно программы</a:t>
            </a:r>
            <a:r>
              <a:rPr lang="lt-LT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/>
            <a:endParaRPr lang="ru-RU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90252" y="214290"/>
            <a:ext cx="31634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ЭСТАФЕТА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0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928662" y="2214554"/>
            <a:ext cx="7286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920000"/>
                </a:solidFill>
              </a:rPr>
              <a:t>УЗНАЁМ КОД </a:t>
            </a:r>
          </a:p>
          <a:p>
            <a:pPr algn="ctr"/>
            <a:r>
              <a:rPr lang="ru-RU" sz="5400" b="1" dirty="0" smtClean="0">
                <a:solidFill>
                  <a:srgbClr val="920000"/>
                </a:solidFill>
              </a:rPr>
              <a:t>К МАШИНЕ ВРЕМЕНИ</a:t>
            </a:r>
            <a:endParaRPr lang="ru-RU" sz="5400" b="1" dirty="0">
              <a:solidFill>
                <a:srgbClr val="92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35548" y="214290"/>
            <a:ext cx="14729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КОД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0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48" y="0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178827" y="1285860"/>
            <a:ext cx="47863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920000"/>
                </a:solidFill>
              </a:rPr>
              <a:t>15 10 1814</a:t>
            </a:r>
            <a:endParaRPr lang="ru-RU" sz="6000" b="1" dirty="0">
              <a:solidFill>
                <a:srgbClr val="920000"/>
              </a:solidFill>
            </a:endParaRPr>
          </a:p>
        </p:txBody>
      </p:sp>
      <p:sp>
        <p:nvSpPr>
          <p:cNvPr id="8" name="Cloud Callout 7"/>
          <p:cNvSpPr/>
          <p:nvPr/>
        </p:nvSpPr>
        <p:spPr>
          <a:xfrm>
            <a:off x="2571736" y="2285992"/>
            <a:ext cx="4286280" cy="1143008"/>
          </a:xfrm>
          <a:prstGeom prst="cloudCallout">
            <a:avLst>
              <a:gd name="adj1" fmla="val -436"/>
              <a:gd name="adj2" fmla="val 920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Спасибо, ребята! Удачи!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0.3408 0.54213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271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81481E-6 L -0.34462 0.53472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00" y="2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0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8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4346" y="142852"/>
            <a:ext cx="9144000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>
              <a:lnSpc>
                <a:spcPts val="6000"/>
              </a:lnSpc>
            </a:pP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Что нового вы узнали на уроке?</a:t>
            </a:r>
            <a:endParaRPr lang="lt-LT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>
              <a:lnSpc>
                <a:spcPts val="6000"/>
              </a:lnSpc>
            </a:pP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Чему научились?</a:t>
            </a:r>
            <a:endParaRPr lang="lt-LT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>
              <a:lnSpc>
                <a:spcPts val="6000"/>
              </a:lnSpc>
            </a:pP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В каких программах работали?</a:t>
            </a:r>
          </a:p>
          <a:p>
            <a:pPr>
              <a:lnSpc>
                <a:spcPts val="6000"/>
              </a:lnSpc>
            </a:pP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Paint,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Блокнот и Калькулятор – верные помощники при решении математических задач?</a:t>
            </a:r>
          </a:p>
          <a:p>
            <a:pPr marL="742950" indent="-742950">
              <a:lnSpc>
                <a:spcPts val="6000"/>
              </a:lnSpc>
            </a:pP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Всё ли у вас получилось выполнить?</a:t>
            </a:r>
          </a:p>
          <a:p>
            <a:pPr marL="742950" indent="-742950">
              <a:lnSpc>
                <a:spcPts val="6000"/>
              </a:lnSpc>
            </a:pP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Понравился ли вам урок?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0" y="857232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СПАСИБО ЗА РАБОТУ!</a:t>
            </a:r>
          </a:p>
        </p:txBody>
      </p:sp>
      <p:pic>
        <p:nvPicPr>
          <p:cNvPr id="6146" name="Picture 2" descr="http://wiki.iteach.ru/images/temp/5/51/20100928123711!%D0%A1%D0%BC%D0%B0%D0%B9%D0%B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428736"/>
            <a:ext cx="5056884" cy="5056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8596" y="785794"/>
            <a:ext cx="621510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Белеет парус одинокой 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тумане моря голубом!.. 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ищет он в стране далекой? 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кинул он в краю родном?..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57818" y="3643314"/>
            <a:ext cx="34290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100  9  8  22?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100  9  10  18?..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СТИХОТВОРЕНИЕ В ЧИСЛАХ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ОТГАДЫВАЕМ ЗАДУМАННОЕ ЧИСЛО</a:t>
            </a:r>
          </a:p>
        </p:txBody>
      </p:sp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357190" y="889843"/>
            <a:ext cx="8786842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solidFill>
                  <a:srgbClr val="002060"/>
                </a:solidFill>
              </a:rPr>
              <a:t>Задумайте любое произвольное число;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solidFill>
                  <a:srgbClr val="002060"/>
                </a:solidFill>
              </a:rPr>
              <a:t>Прибавьте к задуманному числу 2;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solidFill>
                  <a:srgbClr val="002060"/>
                </a:solidFill>
              </a:rPr>
              <a:t>Умножьте ответ на 3;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solidFill>
                  <a:srgbClr val="002060"/>
                </a:solidFill>
              </a:rPr>
              <a:t>К ответу прибавьте задуманное число;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solidFill>
                  <a:srgbClr val="002060"/>
                </a:solidFill>
              </a:rPr>
              <a:t>К ответу прибавьте ещё 30;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solidFill>
                  <a:srgbClr val="002060"/>
                </a:solidFill>
              </a:rPr>
              <a:t>Ответ разделите на 4.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solidFill>
                  <a:srgbClr val="002060"/>
                </a:solidFill>
              </a:rPr>
              <a:t>Какое число у вас получилось?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920000"/>
                </a:solidFill>
              </a:rPr>
              <a:t>2114 ГОД</a:t>
            </a:r>
            <a:endParaRPr lang="ru-RU" sz="9600" b="1" dirty="0">
              <a:solidFill>
                <a:srgbClr val="9200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3429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XXII </a:t>
            </a:r>
            <a:r>
              <a:rPr kumimoji="0" lang="ru-RU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ВЕК</a:t>
            </a:r>
            <a:endParaRPr kumimoji="0" lang="ru-RU" sz="9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457200" y="142860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2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ПРОГРАММЕ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2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PAINT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2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НАРИСУЙТЕ ПАРУСНИК ПО ОБРАЗЦУ:</a:t>
            </a:r>
          </a:p>
        </p:txBody>
      </p:sp>
      <p:pic>
        <p:nvPicPr>
          <p:cNvPr id="1028" name="Picture 4" descr="G:\Жерлицына 2014-11-10  5 кл\парусник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1021" y="1214422"/>
            <a:ext cx="7210426" cy="53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0"/>
            <a:ext cx="6500858" cy="6609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УТЁС</a:t>
            </a:r>
          </a:p>
          <a:p>
            <a:endParaRPr lang="ru-RU" sz="900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Ночевала тучка золотая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На груди утёса-великана;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Утром в путь она умчалась рано,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По лазури весело играя;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900" b="1" dirty="0" smtClean="0">
                <a:solidFill>
                  <a:srgbClr val="002060"/>
                </a:solidFill>
              </a:rPr>
              <a:t/>
            </a:r>
            <a:br>
              <a:rPr lang="ru-RU" sz="9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Но остался влажный след в морщине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Старого утёса. Одиноко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Он стоит, задумался глубоко,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И тихонько плачет он в пустыне.</a:t>
            </a:r>
          </a:p>
          <a:p>
            <a:r>
              <a:rPr lang="ru-RU" sz="900" b="1" dirty="0" smtClean="0">
                <a:solidFill>
                  <a:srgbClr val="002060"/>
                </a:solidFill>
              </a:rPr>
              <a:t/>
            </a:r>
            <a:br>
              <a:rPr lang="ru-RU" sz="9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1841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666" y="214290"/>
            <a:ext cx="30466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ЗАДАНИЕ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36"/>
            <a:ext cx="901122" cy="158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02394" y="1357298"/>
            <a:ext cx="741606" cy="168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85720" y="1000108"/>
            <a:ext cx="86439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920000"/>
                </a:solidFill>
              </a:rPr>
              <a:t>Расставь скобки и знаки арифметических действий </a:t>
            </a:r>
            <a:br>
              <a:rPr lang="ru-RU" sz="2800" b="1" dirty="0" smtClean="0">
                <a:solidFill>
                  <a:srgbClr val="920000"/>
                </a:solidFill>
              </a:rPr>
            </a:br>
            <a:r>
              <a:rPr lang="ru-RU" sz="2800" b="1" dirty="0" smtClean="0">
                <a:solidFill>
                  <a:srgbClr val="920000"/>
                </a:solidFill>
              </a:rPr>
              <a:t>(вместо вопросительных знаков) в равенствах с натуральными числами.</a:t>
            </a:r>
          </a:p>
          <a:p>
            <a:pPr algn="ctr"/>
            <a:r>
              <a:rPr lang="ru-RU" sz="2800" b="1" dirty="0" smtClean="0">
                <a:solidFill>
                  <a:srgbClr val="920000"/>
                </a:solidFill>
              </a:rPr>
              <a:t>Используй звёздочку * как знак умножения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2910" y="3714752"/>
            <a:ext cx="39290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64 </a:t>
            </a:r>
            <a:r>
              <a:rPr lang="ru-RU" sz="3600" b="1" dirty="0" smtClean="0">
                <a:solidFill>
                  <a:srgbClr val="C00000"/>
                </a:solidFill>
              </a:rPr>
              <a:t>?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 8 </a:t>
            </a:r>
            <a:r>
              <a:rPr lang="ru-RU" sz="3600" b="1" dirty="0" smtClean="0">
                <a:solidFill>
                  <a:srgbClr val="C00000"/>
                </a:solidFill>
              </a:rPr>
              <a:t>?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 3 = 24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72 </a:t>
            </a:r>
            <a:r>
              <a:rPr lang="ru-RU" sz="3600" b="1" dirty="0" smtClean="0">
                <a:solidFill>
                  <a:srgbClr val="C00000"/>
                </a:solidFill>
              </a:rPr>
              <a:t>?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 22 </a:t>
            </a:r>
            <a:r>
              <a:rPr lang="ru-RU" sz="3600" b="1" dirty="0" smtClean="0">
                <a:solidFill>
                  <a:srgbClr val="C00000"/>
                </a:solidFill>
              </a:rPr>
              <a:t>?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 5 = 10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72066" y="3714752"/>
            <a:ext cx="39290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64 : 8 * 3 = 24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(72 – 22) : 5 = 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3141" y="928670"/>
            <a:ext cx="4357718" cy="50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МИХАИЛ ЮРЬЕВИЧ ЛЕРМОНТОВ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27583" y="6000768"/>
            <a:ext cx="57733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РУССКИЙ ПОЭТ И ПИСАТЕЛЬ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428604"/>
            <a:ext cx="2286003" cy="4009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14290"/>
            <a:ext cx="1928826" cy="4375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42910" y="457200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ИНФОРМИК           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КНОПОЧКА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МИХАИЛ ЮРЬЕВИЧ ЛЕРМОНТОВ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14414" y="6000768"/>
            <a:ext cx="6710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15 октября 1814 — 27 июля 1841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9154" name="Picture 2" descr="http://rostves.info/uploads/posts/2013-11/1384747527_mihail_lermont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1434" y="943862"/>
            <a:ext cx="3721132" cy="4970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2860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КАРТИНЫ М.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Ю.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ЛЕРМОНТОВА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literatura5.narod.ru/mcx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81165"/>
            <a:ext cx="7500990" cy="6102503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0" y="0"/>
            <a:ext cx="91440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2060"/>
                </a:solidFill>
              </a:rPr>
              <a:t>ВОЕННО-ГРУЗИНСКАЯ ДОРОГА БЛИЗ МЦХЕТЫ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773</Words>
  <Application>Microsoft Office PowerPoint</Application>
  <PresentationFormat>Demonstracija ekrane (4:3)</PresentationFormat>
  <Paragraphs>194</Paragraphs>
  <Slides>42</Slides>
  <Notes>8</Notes>
  <HiddenSlides>0</HiddenSlides>
  <MMClips>0</MMClips>
  <ScaleCrop>false</ScaleCrop>
  <HeadingPairs>
    <vt:vector size="6" baseType="variant">
      <vt:variant>
        <vt:lpstr>Naudojami šriftai</vt:lpstr>
      </vt:variant>
      <vt:variant>
        <vt:i4>6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42</vt:i4>
      </vt:variant>
    </vt:vector>
  </HeadingPairs>
  <TitlesOfParts>
    <vt:vector size="49" baseType="lpstr">
      <vt:lpstr>Arial</vt:lpstr>
      <vt:lpstr>Baskerville Old Face</vt:lpstr>
      <vt:lpstr>Calibri</vt:lpstr>
      <vt:lpstr>Times New Roman</vt:lpstr>
      <vt:lpstr>Viner Hand ITC</vt:lpstr>
      <vt:lpstr>Wingdings</vt:lpstr>
      <vt:lpstr>Office Theme</vt:lpstr>
      <vt:lpstr>ПРОЕКТ  «М. Ю. ЛЕРМОНТОВУ — 200 ЛЕТ»</vt:lpstr>
      <vt:lpstr>Компьютер — друг  и помощник математиков</vt:lpstr>
      <vt:lpstr>ЦЕЛИ И ЗАДАЧИ</vt:lpstr>
      <vt:lpstr>2114 ГОД</vt:lpstr>
      <vt:lpstr>МИХАИЛ ЮРЬЕВИЧ ЛЕРМОНТОВ</vt:lpstr>
      <vt:lpstr>„PowerPoint“ pateiktis</vt:lpstr>
      <vt:lpstr>МИХАИЛ ЮРЬЕВИЧ ЛЕРМОНТОВ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СТИХОТВОРЕНИЕ В ЧИСЛАХ</vt:lpstr>
      <vt:lpstr>ОТГАДЫВАЕМ ЗАДУМАННОЕ ЧИСЛО</vt:lpstr>
      <vt:lpstr>„PowerPoint“ pateiktis</vt:lpstr>
      <vt:lpstr>„PowerPoint“ pateiktis</vt:lpstr>
      <vt:lpstr>„PowerPoint“ pateiktis</vt:lpstr>
    </vt:vector>
  </TitlesOfParts>
  <Company>INPP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Алексей Маркелов</dc:creator>
  <cp:lastModifiedBy>Mokytoja</cp:lastModifiedBy>
  <cp:revision>246</cp:revision>
  <dcterms:created xsi:type="dcterms:W3CDTF">2014-10-21T12:41:24Z</dcterms:created>
  <dcterms:modified xsi:type="dcterms:W3CDTF">2014-11-08T09:30:01Z</dcterms:modified>
</cp:coreProperties>
</file>