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9" r:id="rId2"/>
    <p:sldId id="258" r:id="rId3"/>
    <p:sldId id="309" r:id="rId4"/>
    <p:sldId id="257" r:id="rId5"/>
    <p:sldId id="310" r:id="rId6"/>
    <p:sldId id="298" r:id="rId7"/>
    <p:sldId id="300" r:id="rId8"/>
    <p:sldId id="299" r:id="rId9"/>
    <p:sldId id="311" r:id="rId10"/>
    <p:sldId id="262" r:id="rId11"/>
    <p:sldId id="312" r:id="rId12"/>
    <p:sldId id="307" r:id="rId13"/>
    <p:sldId id="280" r:id="rId14"/>
    <p:sldId id="281" r:id="rId15"/>
    <p:sldId id="313" r:id="rId16"/>
    <p:sldId id="271" r:id="rId17"/>
    <p:sldId id="273" r:id="rId18"/>
    <p:sldId id="314" r:id="rId19"/>
    <p:sldId id="293" r:id="rId20"/>
    <p:sldId id="303" r:id="rId21"/>
    <p:sldId id="302" r:id="rId22"/>
    <p:sldId id="315" r:id="rId23"/>
    <p:sldId id="296" r:id="rId24"/>
    <p:sldId id="316" r:id="rId25"/>
    <p:sldId id="301" r:id="rId26"/>
    <p:sldId id="308" r:id="rId27"/>
    <p:sldId id="277" r:id="rId28"/>
    <p:sldId id="276" r:id="rId29"/>
    <p:sldId id="297" r:id="rId30"/>
    <p:sldId id="260" r:id="rId31"/>
    <p:sldId id="282" r:id="rId32"/>
    <p:sldId id="306" r:id="rId33"/>
    <p:sldId id="304" r:id="rId34"/>
    <p:sldId id="305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E96A9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6" autoAdjust="0"/>
    <p:restoredTop sz="94660"/>
  </p:normalViewPr>
  <p:slideViewPr>
    <p:cSldViewPr showGuides="1">
      <p:cViewPr>
        <p:scale>
          <a:sx n="60" d="100"/>
          <a:sy n="60" d="100"/>
        </p:scale>
        <p:origin x="-71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4427A-D373-4264-A21C-BF4935D2865B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9B7FB-8A71-4AD2-97E1-8C65EDF5ED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776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2457963-3DB4-4C0B-84A6-05332E098E27}" type="slidenum">
              <a:rPr lang="ru-RU" sz="1200">
                <a:cs typeface="+mn-cs"/>
              </a:rPr>
              <a:pPr algn="r">
                <a:defRPr/>
              </a:pPr>
              <a:t>30</a:t>
            </a:fld>
            <a:endParaRPr lang="ru-RU" sz="1200">
              <a:cs typeface="+mn-cs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E9B765-36D7-4A7A-B286-A5B873DA4ADB}" type="slidenum">
              <a:rPr lang="ru-RU" smtClean="0"/>
              <a:pPr>
                <a:defRPr/>
              </a:pPr>
              <a:t>2</a:t>
            </a:fld>
            <a:endParaRPr lang="ru-RU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39629EA-B7CB-49E0-B9B6-014378E369D3}" type="slidenum">
              <a:rPr lang="ru-RU" sz="1200">
                <a:cs typeface="+mn-cs"/>
              </a:rPr>
              <a:pPr algn="r">
                <a:defRPr/>
              </a:pPr>
              <a:t>4</a:t>
            </a:fld>
            <a:endParaRPr lang="ru-RU" sz="1200">
              <a:cs typeface="+mn-cs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9B7FB-8A71-4AD2-97E1-8C65EDF5EDB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639AC-E76A-4759-89A7-5EC0060AC32F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EAC32-2E3A-4D55-9ED5-DDDCCCDBC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2.jpeg"/><Relationship Id="rId3" Type="http://schemas.openxmlformats.org/officeDocument/2006/relationships/notesSlide" Target="../notesSlides/notesSlide1.xml"/><Relationship Id="rId7" Type="http://schemas.openxmlformats.org/officeDocument/2006/relationships/slide" Target="slide2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0;&#1083;&#1077;&#1082;&#1089;&#1077;&#1081;%20&#1052;&#1072;&#1088;&#1082;&#1077;&#1083;&#1086;&#1074;\&#1056;&#1072;&#1073;&#1086;&#1095;&#1080;&#1081;%20&#1089;&#1090;&#1086;&#1083;\Informatikos%20viktorina%202015\MUZYKA.mp3" TargetMode="External"/><Relationship Id="rId6" Type="http://schemas.openxmlformats.org/officeDocument/2006/relationships/slide" Target="slide16.xml"/><Relationship Id="rId11" Type="http://schemas.openxmlformats.org/officeDocument/2006/relationships/slide" Target="slide6.xml"/><Relationship Id="rId5" Type="http://schemas.openxmlformats.org/officeDocument/2006/relationships/slide" Target="slide4.xml"/><Relationship Id="rId15" Type="http://schemas.openxmlformats.org/officeDocument/2006/relationships/image" Target="../media/image4.png"/><Relationship Id="rId10" Type="http://schemas.openxmlformats.org/officeDocument/2006/relationships/slide" Target="slide12.xml"/><Relationship Id="rId4" Type="http://schemas.openxmlformats.org/officeDocument/2006/relationships/slide" Target="slide10.xml"/><Relationship Id="rId9" Type="http://schemas.openxmlformats.org/officeDocument/2006/relationships/slide" Target="slide19.xml"/><Relationship Id="rId1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lt/url?url=http://xn----ntbtbco6g.xn--p1ai/tag/mpo-kamena-piramida/&amp;rct=j&amp;frm=1&amp;q=&amp;esrc=s&amp;sa=U&amp;ei=a17vVPbjOoLuUo79gLAD&amp;ved=0CCMQ9QEwBg&amp;sig2=ft2jy3Rq4XIPo60vxpMa4A&amp;usg=AFQjCNF7hy4fk0MvtpdxVNNdFT-SEVqeXw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slide" Target="slide23.xml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11" Type="http://schemas.openxmlformats.org/officeDocument/2006/relationships/image" Target="../media/image1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4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4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5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6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7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5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7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8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9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10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10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1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1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6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4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MUZY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4419600" y="39330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5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165618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+mn-lt"/>
                <a:ea typeface="+mn-ea"/>
                <a:cs typeface="+mn-cs"/>
              </a:rPr>
              <a:t>Геометрические фигуры лежат в определенной последовательности. Но четвертого ряда не хватает. Найдите закономерность и заполните последний ряд.</a:t>
            </a:r>
            <a:endParaRPr lang="ru-RU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-182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НАЙДИТЕ ЗАКОНОМЕРНОСТЬ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http://doc4web.ru/uploads/files/62/62198/hello_html_m6a91bf8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9054" y="2664296"/>
            <a:ext cx="5103226" cy="4005064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4581342" y="5976664"/>
            <a:ext cx="1224136" cy="504056"/>
            <a:chOff x="5508104" y="5661248"/>
            <a:chExt cx="1224136" cy="504056"/>
          </a:xfrm>
        </p:grpSpPr>
        <p:sp>
          <p:nvSpPr>
            <p:cNvPr id="9" name="Rectangle 8"/>
            <p:cNvSpPr/>
            <p:nvPr/>
          </p:nvSpPr>
          <p:spPr>
            <a:xfrm>
              <a:off x="5508104" y="5661248"/>
              <a:ext cx="1224136" cy="504056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9" descr="http://doc4web.ru/uploads/files/62/62198/hello_html_m6a91bf85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200"/>
                </a:clrFrom>
                <a:clrTo>
                  <a:srgbClr val="FFF2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96136" y="5661248"/>
              <a:ext cx="504056" cy="504056"/>
            </a:xfrm>
            <a:prstGeom prst="rect">
              <a:avLst/>
            </a:prstGeom>
            <a:noFill/>
          </p:spPr>
        </p:pic>
      </p:grpSp>
      <p:grpSp>
        <p:nvGrpSpPr>
          <p:cNvPr id="11" name="Group 10"/>
          <p:cNvGrpSpPr/>
          <p:nvPr/>
        </p:nvGrpSpPr>
        <p:grpSpPr>
          <a:xfrm>
            <a:off x="6021502" y="5760640"/>
            <a:ext cx="864096" cy="720080"/>
            <a:chOff x="6948264" y="3429000"/>
            <a:chExt cx="864096" cy="720080"/>
          </a:xfrm>
        </p:grpSpPr>
        <p:sp>
          <p:nvSpPr>
            <p:cNvPr id="12" name="Isosceles Triangle 11"/>
            <p:cNvSpPr/>
            <p:nvPr/>
          </p:nvSpPr>
          <p:spPr>
            <a:xfrm>
              <a:off x="6948264" y="3429000"/>
              <a:ext cx="864096" cy="720080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12" descr="http://doc4web.ru/uploads/files/62/62198/hello_html_m6a91bf85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ED1C24"/>
                </a:clrFrom>
                <a:clrTo>
                  <a:srgbClr val="ED1C2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4288" y="3717032"/>
              <a:ext cx="432048" cy="432048"/>
            </a:xfrm>
            <a:prstGeom prst="rect">
              <a:avLst/>
            </a:prstGeom>
            <a:noFill/>
          </p:spPr>
        </p:pic>
      </p:grpSp>
      <p:sp>
        <p:nvSpPr>
          <p:cNvPr id="14" name="Action Button: Home 13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2267744" y="5805264"/>
            <a:ext cx="792088" cy="79208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35896" y="5877272"/>
            <a:ext cx="648072" cy="648072"/>
          </a:xfrm>
          <a:prstGeom prst="rect">
            <a:avLst/>
          </a:prstGeom>
          <a:solidFill>
            <a:srgbClr val="EE96A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ДЕКОДИРОВАНИЕ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0132" y="1484784"/>
            <a:ext cx="8263736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/>
              <a:t>Расшифруйте предложение,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/>
              <a:t>в котором перепутаны буквы в словах.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/>
              <a:t>ВЕТИРП   КИНСАТЧУ   ЫГРИ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3861048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ПРИВЕТ   УЧАСТНИК   ИГРЫ</a:t>
            </a:r>
            <a:r>
              <a:rPr lang="ru-RU" sz="5400" b="1" dirty="0" smtClean="0"/>
              <a:t> 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842" name="Picture 2" descr="http://www.cartoonclipartfree.info/Cliparts_Free/Computer_Free/Clipart-Cartoon-Design-07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5" t="8174" r="5262" b="18256"/>
          <a:stretch>
            <a:fillRect/>
          </a:stretch>
        </p:blipFill>
        <p:spPr bwMode="auto">
          <a:xfrm>
            <a:off x="6143636" y="4929198"/>
            <a:ext cx="1714512" cy="1402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ДЕКОДИРОВАНИ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762" y="980728"/>
            <a:ext cx="885647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Некто для шифрования сообщений после каждой гласной буквы свтавляет букву «И», а после согласной — букву «К».</a:t>
            </a:r>
          </a:p>
          <a:p>
            <a:r>
              <a:rPr lang="ru-RU" sz="3200" dirty="0" smtClean="0"/>
              <a:t>Декодируйте зашифрованную информацию.</a:t>
            </a:r>
          </a:p>
          <a:p>
            <a:endParaRPr lang="ru-RU" sz="3200" dirty="0" smtClean="0"/>
          </a:p>
          <a:p>
            <a:endParaRPr lang="ru-RU" dirty="0" smtClean="0"/>
          </a:p>
          <a:p>
            <a:pPr algn="ctr"/>
            <a:r>
              <a:rPr lang="ru-RU" sz="4400" spc="1000" dirty="0" smtClean="0">
                <a:solidFill>
                  <a:srgbClr val="7030A0"/>
                </a:solidFill>
              </a:rPr>
              <a:t>ККОИМКПКЬКЮИТКЕИРК</a:t>
            </a:r>
            <a:endParaRPr lang="ru-RU" sz="4400" spc="1000" dirty="0">
              <a:solidFill>
                <a:srgbClr val="7030A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7584" y="3861048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763688" y="3861048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2771800" y="3861048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07904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572000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5652120" y="3717032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516216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7380312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8244408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Action Button: Home 13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www.cartoonclipartfree.info/Cliparts_Free/Computer_Free/Clipart-Cartoon-Design-07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5" t="8174" r="5262" b="18256"/>
          <a:stretch>
            <a:fillRect/>
          </a:stretch>
        </p:blipFill>
        <p:spPr bwMode="auto">
          <a:xfrm>
            <a:off x="3571868" y="4857760"/>
            <a:ext cx="1714512" cy="1402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ДЕКОДИРОВАНИЕ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4762" y="980728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Некто для шифрования сообщений после каждой гласной буквы свтавляет букву «И», а после согласной — букву «К».</a:t>
            </a:r>
          </a:p>
          <a:p>
            <a:r>
              <a:rPr lang="ru-RU" sz="3200" dirty="0" smtClean="0"/>
              <a:t>Декодируйте зашифрованную информацию.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4200" spc="1000" dirty="0" smtClean="0">
                <a:solidFill>
                  <a:srgbClr val="7030A0"/>
                </a:solidFill>
              </a:rPr>
              <a:t>ККЛКАИВКИИАИТКУИРКАИ</a:t>
            </a:r>
          </a:p>
        </p:txBody>
      </p:sp>
      <p:sp>
        <p:nvSpPr>
          <p:cNvPr id="5" name="Rectangle 4"/>
          <p:cNvSpPr/>
          <p:nvPr/>
        </p:nvSpPr>
        <p:spPr>
          <a:xfrm>
            <a:off x="739810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603906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2468002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332098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268202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5204306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068402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0490" y="3789040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7724586" y="3861048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8588682" y="3861048"/>
            <a:ext cx="360040" cy="6480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Action Button: Home 14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://www.cartoonclipartfree.info/Cliparts_Free/Computer_Free/Clipart-Cartoon-Design-07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95" t="8174" r="5262" b="18256"/>
          <a:stretch>
            <a:fillRect/>
          </a:stretch>
        </p:blipFill>
        <p:spPr bwMode="auto">
          <a:xfrm>
            <a:off x="3571868" y="4857760"/>
            <a:ext cx="1714512" cy="1402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НАЙДИТЕ  ДЕСЯТЬ  ОТЛИЧИЙ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794" name="Picture 2" descr="http://allforchildren.ru/ex/dif/dif1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0728"/>
            <a:ext cx="9149490" cy="5661248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8460432" y="4509120"/>
            <a:ext cx="432048" cy="314148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/>
          <p:cNvSpPr/>
          <p:nvPr/>
        </p:nvSpPr>
        <p:spPr>
          <a:xfrm>
            <a:off x="7452320" y="4005064"/>
            <a:ext cx="567716" cy="386156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/>
          <p:cNvSpPr/>
          <p:nvPr/>
        </p:nvSpPr>
        <p:spPr>
          <a:xfrm>
            <a:off x="6660232" y="5445224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6300192" y="5157192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val 7"/>
          <p:cNvSpPr/>
          <p:nvPr/>
        </p:nvSpPr>
        <p:spPr>
          <a:xfrm>
            <a:off x="5292080" y="4293096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/>
          <p:cNvSpPr/>
          <p:nvPr/>
        </p:nvSpPr>
        <p:spPr>
          <a:xfrm>
            <a:off x="6732240" y="2708920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6516216" y="1772816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6228184" y="2132856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/>
          <p:cNvSpPr/>
          <p:nvPr/>
        </p:nvSpPr>
        <p:spPr>
          <a:xfrm>
            <a:off x="7236296" y="3186860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6516216" y="3933056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5796136" y="3186860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Action Button: Home 15">
            <a:hlinkClick r:id="" action="ppaction://hlinkshowjump?jump=firstslide" highlightClick="1"/>
          </p:cNvPr>
          <p:cNvSpPr/>
          <p:nvPr/>
        </p:nvSpPr>
        <p:spPr>
          <a:xfrm>
            <a:off x="7668344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Action Button: Forward or Next 16">
            <a:hlinkClick r:id="" action="ppaction://hlinkshowjump?jump=nextslide" highlightClick="1"/>
          </p:cNvPr>
          <p:cNvSpPr/>
          <p:nvPr/>
        </p:nvSpPr>
        <p:spPr>
          <a:xfrm>
            <a:off x="8388424" y="6309320"/>
            <a:ext cx="504056" cy="360040"/>
          </a:xfrm>
          <a:prstGeom prst="actionButtonForwardNex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НАЙДИТЕ  ДЕСЯТЬ  ОТЛИЧИЙ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5462"/>
            <a:ext cx="9144000" cy="624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6444208" y="1556792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Oval 4"/>
          <p:cNvSpPr/>
          <p:nvPr/>
        </p:nvSpPr>
        <p:spPr>
          <a:xfrm>
            <a:off x="6444208" y="1268760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/>
          <p:cNvSpPr/>
          <p:nvPr/>
        </p:nvSpPr>
        <p:spPr>
          <a:xfrm>
            <a:off x="5868144" y="1556792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7676692" y="1484784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val 7"/>
          <p:cNvSpPr/>
          <p:nvPr/>
        </p:nvSpPr>
        <p:spPr>
          <a:xfrm>
            <a:off x="6444208" y="2276872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/>
          <p:cNvSpPr/>
          <p:nvPr/>
        </p:nvSpPr>
        <p:spPr>
          <a:xfrm>
            <a:off x="7028620" y="1700808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5580112" y="4266980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7892716" y="6283204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/>
          <p:cNvSpPr/>
          <p:nvPr/>
        </p:nvSpPr>
        <p:spPr>
          <a:xfrm>
            <a:off x="5732476" y="6499228"/>
            <a:ext cx="351692" cy="242140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5868144" y="5733256"/>
            <a:ext cx="432048" cy="288032"/>
          </a:xfrm>
          <a:prstGeom prst="ellipse">
            <a:avLst/>
          </a:prstGeom>
          <a:solidFill>
            <a:srgbClr val="FF00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Action Button: Home 13">
            <a:hlinkClick r:id="" action="ppaction://hlinkshowjump?jump=firstslide" highlightClick="1"/>
          </p:cNvPr>
          <p:cNvSpPr/>
          <p:nvPr/>
        </p:nvSpPr>
        <p:spPr>
          <a:xfrm>
            <a:off x="8532440" y="6093296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Action Button: Back or Previous 14">
            <a:hlinkClick r:id="" action="ppaction://hlinkshowjump?jump=previousslide" highlightClick="1"/>
          </p:cNvPr>
          <p:cNvSpPr/>
          <p:nvPr/>
        </p:nvSpPr>
        <p:spPr>
          <a:xfrm>
            <a:off x="179512" y="6165304"/>
            <a:ext cx="360040" cy="404664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av_00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3936" y="44624"/>
            <a:ext cx="5356127" cy="1188557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908720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Что нарисует Черепашка, </a:t>
            </a:r>
            <a:endParaRPr lang="en-US" sz="3200" dirty="0" smtClean="0"/>
          </a:p>
          <a:p>
            <a:pPr algn="ctr"/>
            <a:r>
              <a:rPr lang="ru-RU" sz="3200" dirty="0" smtClean="0"/>
              <a:t>если выполнит следующие команды?</a:t>
            </a:r>
            <a:endParaRPr lang="ru-RU" sz="32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87624" y="1916832"/>
            <a:ext cx="1944216" cy="48320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smtClean="0"/>
              <a:t>Lt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  <a:endParaRPr lang="ru-RU" sz="2800" b="1" dirty="0"/>
          </a:p>
        </p:txBody>
      </p:sp>
      <p:pic>
        <p:nvPicPr>
          <p:cNvPr id="46082" name="Picture 2" descr="E:\Мои документы\школа\5-6 класс\5KL\Logo\уроки\уроки\урок 1\лист в клетку.JPG"/>
          <p:cNvPicPr>
            <a:picLocks noChangeAspect="1" noChangeArrowheads="1"/>
          </p:cNvPicPr>
          <p:nvPr/>
        </p:nvPicPr>
        <p:blipFill>
          <a:blip r:embed="rId3" cstate="print"/>
          <a:srcRect l="3041" t="30429" r="34720" b="3594"/>
          <a:stretch>
            <a:fillRect/>
          </a:stretch>
        </p:blipFill>
        <p:spPr bwMode="auto">
          <a:xfrm>
            <a:off x="3995936" y="2092380"/>
            <a:ext cx="3816424" cy="3764990"/>
          </a:xfrm>
          <a:prstGeom prst="rect">
            <a:avLst/>
          </a:prstGeom>
          <a:noFill/>
        </p:spPr>
      </p:pic>
      <p:sp>
        <p:nvSpPr>
          <p:cNvPr id="9" name="Isosceles Triangle 8"/>
          <p:cNvSpPr/>
          <p:nvPr/>
        </p:nvSpPr>
        <p:spPr>
          <a:xfrm>
            <a:off x="5846744" y="5639470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5918752" y="3805362"/>
            <a:ext cx="0" cy="1980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920165" y="382209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920165" y="2808651"/>
            <a:ext cx="0" cy="100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920165" y="2833034"/>
            <a:ext cx="195609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876256" y="2809284"/>
            <a:ext cx="0" cy="100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0019" y="381739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30750" y="5805264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Сторона квадрата равна 20-ти шагам Черепашки.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4" name="Action Button: Home 13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36512" y="836712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Из </a:t>
            </a:r>
            <a:r>
              <a:rPr lang="ru-RU" sz="3200" dirty="0"/>
              <a:t>букв данного слова составьте как можно больше других слов:</a:t>
            </a:r>
          </a:p>
          <a:p>
            <a:r>
              <a:rPr lang="ru-RU" sz="2800" dirty="0"/>
              <a:t>1.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КОДИРОВКА</a:t>
            </a:r>
          </a:p>
          <a:p>
            <a:r>
              <a:rPr lang="ru-RU" sz="3200" dirty="0"/>
              <a:t>код, кар, корова, ковка, корка, кивок, кадр, кирка, кора, кок, кров, ода, око, окрик, орда, дока, дрова, диво, дар, двор, ива, </a:t>
            </a:r>
            <a:r>
              <a:rPr lang="ru-RU" sz="3200" dirty="0" smtClean="0"/>
              <a:t>икра</a:t>
            </a:r>
            <a:r>
              <a:rPr lang="ru-RU" sz="3200" dirty="0"/>
              <a:t>, ров, род, рак, вор, вар, вода, вид, вика, ад, ар, аккорд</a:t>
            </a:r>
          </a:p>
          <a:p>
            <a:r>
              <a:rPr lang="ru-RU" sz="2800" dirty="0"/>
              <a:t>2.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ИНФОРМАЦИЯ</a:t>
            </a:r>
          </a:p>
          <a:p>
            <a:r>
              <a:rPr lang="ru-RU" sz="3200" dirty="0"/>
              <a:t>норма, нора, нация, нимфа, форма, фирма, фора, формация, ром, рация, роман, риф, рифма, мина, мор, мафия, мир, миф, омар, яр, яма, ярмо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14586" y="67994"/>
            <a:ext cx="8229600" cy="1200766"/>
          </a:xfrm>
        </p:spPr>
        <p:txBody>
          <a:bodyPr>
            <a:normAutofit fontScale="92500" lnSpcReduction="20000"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Какую фигуру начертит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Черепашка после выполнения команд?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2" name="Stačiakampis 1"/>
          <p:cNvSpPr/>
          <p:nvPr/>
        </p:nvSpPr>
        <p:spPr>
          <a:xfrm>
            <a:off x="539552" y="1052736"/>
            <a:ext cx="2304256" cy="58052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108000"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направо 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направо </a:t>
            </a:r>
            <a:r>
              <a:rPr lang="ru-RU" sz="2800" dirty="0" smtClean="0">
                <a:solidFill>
                  <a:prstClr val="black"/>
                </a:solidFill>
              </a:rPr>
              <a:t>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налево </a:t>
            </a:r>
            <a:r>
              <a:rPr lang="ru-RU" sz="2800" dirty="0" smtClean="0">
                <a:solidFill>
                  <a:prstClr val="black"/>
                </a:solidFill>
              </a:rPr>
              <a:t>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налево </a:t>
            </a:r>
            <a:r>
              <a:rPr lang="ru-RU" sz="2800" dirty="0" smtClean="0">
                <a:solidFill>
                  <a:prstClr val="black"/>
                </a:solidFill>
              </a:rPr>
              <a:t> 90</a:t>
            </a:r>
          </a:p>
          <a:p>
            <a:pPr marL="108000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вперед  50 направо  90 вперед  50 направо  90 вперед  50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2" descr="E:\Мои документы\школа\5-6 класс\5KL\Logo\уроки\уроки\урок 1\лист в клетку.JPG"/>
          <p:cNvPicPr>
            <a:picLocks noChangeAspect="1" noChangeArrowheads="1"/>
          </p:cNvPicPr>
          <p:nvPr/>
        </p:nvPicPr>
        <p:blipFill>
          <a:blip r:embed="rId2" cstate="print"/>
          <a:srcRect l="3041" t="30429" r="35894" b="3594"/>
          <a:stretch>
            <a:fillRect/>
          </a:stretch>
        </p:blipFill>
        <p:spPr bwMode="auto">
          <a:xfrm>
            <a:off x="3563888" y="1245021"/>
            <a:ext cx="4752528" cy="4778641"/>
          </a:xfrm>
          <a:prstGeom prst="rect">
            <a:avLst/>
          </a:prstGeom>
          <a:noFill/>
        </p:spPr>
      </p:pic>
      <p:sp>
        <p:nvSpPr>
          <p:cNvPr id="7" name="Isosceles Triangle 6"/>
          <p:cNvSpPr/>
          <p:nvPr/>
        </p:nvSpPr>
        <p:spPr>
          <a:xfrm rot="5400000">
            <a:off x="4463773" y="1572891"/>
            <a:ext cx="178961" cy="18278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995936" y="5903893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</a:rPr>
              <a:t>Сторона квадрата равна 10-ти шагам Черепашки.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ačiakampis 1"/>
          <p:cNvSpPr/>
          <p:nvPr/>
        </p:nvSpPr>
        <p:spPr>
          <a:xfrm>
            <a:off x="323528" y="428565"/>
            <a:ext cx="2448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направо 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направо </a:t>
            </a:r>
            <a:r>
              <a:rPr lang="ru-RU" sz="2800" dirty="0" smtClean="0">
                <a:solidFill>
                  <a:prstClr val="black"/>
                </a:solidFill>
              </a:rPr>
              <a:t>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налево </a:t>
            </a:r>
            <a:r>
              <a:rPr lang="ru-RU" sz="2800" dirty="0" smtClean="0">
                <a:solidFill>
                  <a:prstClr val="black"/>
                </a:solidFill>
              </a:rPr>
              <a:t>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налево </a:t>
            </a:r>
            <a:r>
              <a:rPr lang="ru-RU" sz="2800" dirty="0" smtClean="0">
                <a:solidFill>
                  <a:prstClr val="black"/>
                </a:solidFill>
              </a:rPr>
              <a:t> 90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Stačiakampis 1"/>
          <p:cNvSpPr/>
          <p:nvPr/>
        </p:nvSpPr>
        <p:spPr>
          <a:xfrm>
            <a:off x="323528" y="3774519"/>
            <a:ext cx="24482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направо 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 </a:t>
            </a:r>
            <a:r>
              <a:rPr lang="ru-RU" sz="2800" dirty="0">
                <a:solidFill>
                  <a:prstClr val="black"/>
                </a:solidFill>
              </a:rPr>
              <a:t>направо </a:t>
            </a:r>
            <a:r>
              <a:rPr lang="ru-RU" sz="2800" dirty="0" smtClean="0">
                <a:solidFill>
                  <a:prstClr val="black"/>
                </a:solidFill>
              </a:rPr>
              <a:t> 90 </a:t>
            </a:r>
            <a:r>
              <a:rPr lang="ru-RU" sz="2800" dirty="0">
                <a:solidFill>
                  <a:prstClr val="black"/>
                </a:solidFill>
              </a:rPr>
              <a:t>вперед </a:t>
            </a:r>
            <a:r>
              <a:rPr lang="ru-RU" sz="2800" dirty="0" smtClean="0">
                <a:solidFill>
                  <a:prstClr val="black"/>
                </a:solidFill>
              </a:rPr>
              <a:t> 50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" name="Picture 2" descr="E:\Мои документы\школа\5-6 класс\5KL\Logo\уроки\уроки\урок 1\лист в клетку.JPG"/>
          <p:cNvPicPr>
            <a:picLocks noChangeAspect="1" noChangeArrowheads="1"/>
          </p:cNvPicPr>
          <p:nvPr/>
        </p:nvPicPr>
        <p:blipFill>
          <a:blip r:embed="rId2" cstate="print"/>
          <a:srcRect l="3041" t="30429" r="35894" b="3594"/>
          <a:stretch>
            <a:fillRect/>
          </a:stretch>
        </p:blipFill>
        <p:spPr bwMode="auto">
          <a:xfrm>
            <a:off x="2267744" y="170835"/>
            <a:ext cx="6480720" cy="6516329"/>
          </a:xfrm>
          <a:prstGeom prst="rect">
            <a:avLst/>
          </a:prstGeom>
          <a:noFill/>
        </p:spPr>
      </p:pic>
      <p:sp>
        <p:nvSpPr>
          <p:cNvPr id="8" name="Isosceles Triangle 7"/>
          <p:cNvSpPr/>
          <p:nvPr/>
        </p:nvSpPr>
        <p:spPr>
          <a:xfrm rot="5400000">
            <a:off x="3483081" y="629487"/>
            <a:ext cx="246851" cy="22925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3491881" y="764704"/>
            <a:ext cx="1728191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220072" y="745654"/>
            <a:ext cx="0" cy="174724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491880" y="2492896"/>
            <a:ext cx="1728191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525788" y="2492896"/>
            <a:ext cx="0" cy="174724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491880" y="4221088"/>
            <a:ext cx="1728191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5220072" y="4168130"/>
            <a:ext cx="0" cy="174724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491880" y="5877272"/>
            <a:ext cx="1728191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ction Button: Home 12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0.gstatic.com/images?q=tbn:ANd9GcQow0dinPqAE6UbGnqcrzBCXxIBbmnJ46-aXXvNNtBcVVVKMo-B_ogo1T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76872"/>
            <a:ext cx="2214578" cy="35719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БАШНЯ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716498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+mj-lt"/>
                <a:ea typeface="+mj-ea"/>
                <a:cs typeface="+mj-cs"/>
              </a:rPr>
              <a:t>Задача: за 15 минут построить башню с максимальной высотой, используя только те материалы, которые вам будут выданы. </a:t>
            </a:r>
          </a:p>
          <a:p>
            <a:pPr algn="ctr"/>
            <a:r>
              <a:rPr lang="ru-RU" sz="3200" dirty="0" smtClean="0">
                <a:latin typeface="+mj-lt"/>
                <a:ea typeface="+mj-ea"/>
                <a:cs typeface="+mj-cs"/>
              </a:rPr>
              <a:t>На верхушке башни обязательно </a:t>
            </a:r>
          </a:p>
          <a:p>
            <a:pPr algn="ctr"/>
            <a:r>
              <a:rPr lang="ru-RU" sz="3200" dirty="0" smtClean="0">
                <a:latin typeface="+mj-lt"/>
                <a:ea typeface="+mj-ea"/>
                <a:cs typeface="+mj-cs"/>
              </a:rPr>
              <a:t>должен быть бантик. </a:t>
            </a:r>
          </a:p>
          <a:p>
            <a:endParaRPr lang="ru-RU" sz="3200" dirty="0" smtClean="0">
              <a:latin typeface="+mj-lt"/>
              <a:ea typeface="+mj-ea"/>
              <a:cs typeface="+mj-cs"/>
            </a:endParaRPr>
          </a:p>
          <a:p>
            <a:endParaRPr lang="ru-RU" sz="32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91680" y="3429000"/>
            <a:ext cx="7668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/>
            <a:r>
              <a:rPr lang="ru-RU" sz="3200" dirty="0" smtClean="0">
                <a:latin typeface="+mj-lt"/>
                <a:ea typeface="+mj-ea"/>
                <a:cs typeface="+mj-cs"/>
              </a:rPr>
              <a:t>Будут оцениваться:</a:t>
            </a:r>
          </a:p>
          <a:p>
            <a:pPr marL="361950">
              <a:buAutoNum type="arabicPeriod"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 Высота башни от поверхности, на которой она стоит.</a:t>
            </a:r>
          </a:p>
          <a:p>
            <a:pPr marL="361950">
              <a:buAutoNum type="arabicPeriod"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 Устойчивость башни.</a:t>
            </a:r>
          </a:p>
          <a:p>
            <a:pPr marL="361950">
              <a:buAutoNum type="arabicPeriod"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 Наличие на вершине башни бантика.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0" y="1071546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МОЛОДЦЫ!</a:t>
            </a:r>
          </a:p>
          <a:p>
            <a:pPr algn="ctr">
              <a:spcBef>
                <a:spcPct val="0"/>
              </a:spcBef>
            </a:pPr>
            <a:endParaRPr lang="ru-RU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СПАСИБО ЗА РАБОТУ!</a:t>
            </a:r>
          </a:p>
        </p:txBody>
      </p:sp>
      <p:pic>
        <p:nvPicPr>
          <p:cNvPr id="3" name="Picture 2" descr="&amp;Acy;&amp;ncy;&amp;icy;&amp;mcy;&amp;acy;&amp;shcy;&amp;kcy;&amp;icy; &amp;Ncy;&amp;ocy;&amp;vcy;&amp;ycy;&amp;jcy; &amp;gcy;&amp;ocy;&amp;dcy; &amp;icy; &amp;Rcy;&amp;ocy;&amp;zhcy;&amp;dcy;&amp;iecy;&amp;scy;&amp;tcy;&amp;vcy;&amp;ocy; &amp;ocy;&amp;tcy; 1850 &amp;dcy;&amp;ocy; 19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714752"/>
            <a:ext cx="2300325" cy="2300327"/>
          </a:xfrm>
          <a:prstGeom prst="rect">
            <a:avLst/>
          </a:prstGeom>
          <a:noFill/>
        </p:spPr>
      </p:pic>
      <p:pic>
        <p:nvPicPr>
          <p:cNvPr id="4" name="Picture 2" descr="&amp;Acy;&amp;ncy;&amp;icy;&amp;mcy;&amp;acy;&amp;shcy;&amp;kcy;&amp;icy; &amp;Ncy;&amp;ocy;&amp;vcy;&amp;ycy;&amp;jcy; &amp;gcy;&amp;ocy;&amp;dcy; &amp;icy; &amp;Rcy;&amp;ocy;&amp;zhcy;&amp;dcy;&amp;iecy;&amp;scy;&amp;tcy;&amp;vcy;&amp;ocy; &amp;ocy;&amp;tcy; 1850 &amp;dcy;&amp;ocy; 190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857628"/>
            <a:ext cx="2300325" cy="2300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550" y="5734050"/>
            <a:ext cx="914400" cy="914400"/>
          </a:xfrm>
          <a:prstGeom prst="irregularSeal1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867" y="2379671"/>
            <a:ext cx="6494265" cy="421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8"/>
          <p:cNvSpPr txBox="1">
            <a:spLocks noChangeArrowheads="1"/>
          </p:cNvSpPr>
          <p:nvPr/>
        </p:nvSpPr>
        <p:spPr bwMode="auto">
          <a:xfrm>
            <a:off x="357187" y="142875"/>
            <a:ext cx="84296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>
              <a:spcBef>
                <a:spcPct val="20000"/>
              </a:spcBef>
              <a:defRPr/>
            </a:pPr>
            <a:r>
              <a:rPr lang="ru-RU" sz="2800" kern="0" dirty="0">
                <a:latin typeface="+mn-lt"/>
              </a:rPr>
              <a:t>Отметьте точки на координатной </a:t>
            </a:r>
            <a:r>
              <a:rPr lang="ru-RU" sz="2800" kern="0" dirty="0" smtClean="0">
                <a:latin typeface="+mn-lt"/>
              </a:rPr>
              <a:t>плоскости и соедините их так, </a:t>
            </a:r>
            <a:r>
              <a:rPr lang="ru-RU" sz="2800" kern="0" dirty="0">
                <a:latin typeface="+mn-lt"/>
              </a:rPr>
              <a:t>чтобы </a:t>
            </a:r>
            <a:r>
              <a:rPr lang="ru-RU" sz="2800" kern="0" dirty="0" smtClean="0">
                <a:latin typeface="+mn-lt"/>
              </a:rPr>
              <a:t>получился </a:t>
            </a:r>
            <a:r>
              <a:rPr lang="ru-RU" sz="2800" kern="0" dirty="0">
                <a:latin typeface="+mn-lt"/>
              </a:rPr>
              <a:t>рисунок.</a:t>
            </a:r>
          </a:p>
          <a:p>
            <a:pPr>
              <a:defRPr/>
            </a:pPr>
            <a:r>
              <a:rPr lang="ru-RU" sz="2800" dirty="0"/>
              <a:t>(3</a:t>
            </a:r>
            <a:r>
              <a:rPr lang="ru-RU" sz="2800" dirty="0" smtClean="0"/>
              <a:t>, 3</a:t>
            </a:r>
            <a:r>
              <a:rPr lang="ru-RU" sz="2800" dirty="0"/>
              <a:t>)  (0</a:t>
            </a:r>
            <a:r>
              <a:rPr lang="ru-RU" sz="2800" dirty="0" smtClean="0"/>
              <a:t>, 3</a:t>
            </a:r>
            <a:r>
              <a:rPr lang="ru-RU" sz="2800" dirty="0"/>
              <a:t>)  (-3</a:t>
            </a:r>
            <a:r>
              <a:rPr lang="ru-RU" sz="2800" dirty="0" smtClean="0"/>
              <a:t>, 2</a:t>
            </a:r>
            <a:r>
              <a:rPr lang="ru-RU" sz="2800" dirty="0"/>
              <a:t>)  (-5</a:t>
            </a:r>
            <a:r>
              <a:rPr lang="ru-RU" sz="2800" dirty="0" smtClean="0"/>
              <a:t>, 2</a:t>
            </a:r>
            <a:r>
              <a:rPr lang="ru-RU" sz="2800" dirty="0"/>
              <a:t>)  (-7</a:t>
            </a:r>
            <a:r>
              <a:rPr lang="ru-RU" sz="2800" dirty="0" smtClean="0"/>
              <a:t>, 4</a:t>
            </a:r>
            <a:r>
              <a:rPr lang="ru-RU" sz="2800" dirty="0"/>
              <a:t>)  (-8</a:t>
            </a:r>
            <a:r>
              <a:rPr lang="ru-RU" sz="2800" dirty="0" smtClean="0"/>
              <a:t>, 3</a:t>
            </a:r>
            <a:r>
              <a:rPr lang="ru-RU" sz="2800" dirty="0"/>
              <a:t>)  (-7</a:t>
            </a:r>
            <a:r>
              <a:rPr lang="ru-RU" sz="2800" dirty="0" smtClean="0"/>
              <a:t>, 1</a:t>
            </a:r>
            <a:r>
              <a:rPr lang="ru-RU" sz="2800" dirty="0"/>
              <a:t>)  (-8</a:t>
            </a:r>
            <a:r>
              <a:rPr lang="ru-RU" sz="2800" dirty="0" smtClean="0"/>
              <a:t>, -</a:t>
            </a:r>
            <a:r>
              <a:rPr lang="ru-RU" sz="2800" dirty="0"/>
              <a:t>1)  </a:t>
            </a:r>
            <a:endParaRPr lang="ru-RU" sz="2800" dirty="0" smtClean="0"/>
          </a:p>
          <a:p>
            <a:pPr>
              <a:defRPr/>
            </a:pPr>
            <a:r>
              <a:rPr lang="ru-RU" sz="2800" dirty="0" smtClean="0"/>
              <a:t>(-</a:t>
            </a:r>
            <a:r>
              <a:rPr lang="ru-RU" sz="2800" dirty="0"/>
              <a:t>7</a:t>
            </a:r>
            <a:r>
              <a:rPr lang="ru-RU" sz="2800" dirty="0" smtClean="0"/>
              <a:t>, -</a:t>
            </a:r>
            <a:r>
              <a:rPr lang="ru-RU" sz="2800" dirty="0"/>
              <a:t>2)  (-5</a:t>
            </a:r>
            <a:r>
              <a:rPr lang="ru-RU" sz="2800" dirty="0" smtClean="0"/>
              <a:t>, 0</a:t>
            </a:r>
            <a:r>
              <a:rPr lang="ru-RU" sz="2800" dirty="0"/>
              <a:t>)  (-1</a:t>
            </a:r>
            <a:r>
              <a:rPr lang="ru-RU" sz="2800" dirty="0" smtClean="0"/>
              <a:t>, -</a:t>
            </a:r>
            <a:r>
              <a:rPr lang="ru-RU" sz="2800" dirty="0"/>
              <a:t>2)  (0</a:t>
            </a:r>
            <a:r>
              <a:rPr lang="ru-RU" sz="2800" dirty="0" smtClean="0"/>
              <a:t>, -</a:t>
            </a:r>
            <a:r>
              <a:rPr lang="ru-RU" sz="2800" dirty="0"/>
              <a:t>4)  (2</a:t>
            </a:r>
            <a:r>
              <a:rPr lang="ru-RU" sz="2800" dirty="0" smtClean="0"/>
              <a:t>, -</a:t>
            </a:r>
            <a:r>
              <a:rPr lang="ru-RU" sz="2800" dirty="0"/>
              <a:t>4) (3</a:t>
            </a:r>
            <a:r>
              <a:rPr lang="ru-RU" sz="2800" dirty="0" smtClean="0"/>
              <a:t>, -</a:t>
            </a:r>
            <a:r>
              <a:rPr lang="ru-RU" sz="2800" dirty="0"/>
              <a:t>2)  (5</a:t>
            </a:r>
            <a:r>
              <a:rPr lang="ru-RU" sz="2800" dirty="0" smtClean="0"/>
              <a:t>, -</a:t>
            </a:r>
            <a:r>
              <a:rPr lang="ru-RU" sz="2800" dirty="0"/>
              <a:t>2)  (7</a:t>
            </a:r>
            <a:r>
              <a:rPr lang="ru-RU" sz="2800" dirty="0" smtClean="0"/>
              <a:t>, 0</a:t>
            </a:r>
            <a:r>
              <a:rPr lang="ru-RU" sz="2800" dirty="0"/>
              <a:t>)  (5</a:t>
            </a:r>
            <a:r>
              <a:rPr lang="ru-RU" sz="2800" dirty="0" smtClean="0"/>
              <a:t>, 2</a:t>
            </a:r>
            <a:r>
              <a:rPr lang="ru-RU" sz="2800" dirty="0"/>
              <a:t>)  (3</a:t>
            </a:r>
            <a:r>
              <a:rPr lang="ru-RU" sz="2800" dirty="0" smtClean="0"/>
              <a:t>, 3</a:t>
            </a:r>
            <a:r>
              <a:rPr lang="ru-RU" sz="2800" dirty="0"/>
              <a:t>)  (2</a:t>
            </a:r>
            <a:r>
              <a:rPr lang="ru-RU" sz="2800" dirty="0" smtClean="0"/>
              <a:t>, 4</a:t>
            </a:r>
            <a:r>
              <a:rPr lang="ru-RU" sz="2800" dirty="0"/>
              <a:t>)  (-3</a:t>
            </a:r>
            <a:r>
              <a:rPr lang="ru-RU" sz="2800" dirty="0" smtClean="0"/>
              <a:t>, 4</a:t>
            </a:r>
            <a:r>
              <a:rPr lang="ru-RU" sz="2800" dirty="0"/>
              <a:t>)  (-4</a:t>
            </a:r>
            <a:r>
              <a:rPr lang="ru-RU" sz="2800" dirty="0" smtClean="0"/>
              <a:t>, 2</a:t>
            </a:r>
            <a:r>
              <a:rPr lang="ru-RU" sz="2800" dirty="0"/>
              <a:t>) 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2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kern="0" dirty="0">
                <a:latin typeface="+mn-lt"/>
              </a:rPr>
              <a:t/>
            </a:r>
            <a:br>
              <a:rPr lang="ru-RU" sz="2800" kern="0" dirty="0">
                <a:latin typeface="+mn-lt"/>
              </a:rPr>
            </a:br>
            <a:endParaRPr lang="ru-RU" sz="4000" b="1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3154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С помощью каких инструментов графического редактора </a:t>
            </a:r>
            <a:r>
              <a:rPr lang="en-US" sz="3600" dirty="0" smtClean="0"/>
              <a:t>Paint</a:t>
            </a:r>
            <a:r>
              <a:rPr lang="ru-RU" sz="3600" dirty="0" smtClean="0"/>
              <a:t> создана картинка.</a:t>
            </a:r>
            <a:br>
              <a:rPr lang="ru-RU" sz="3600" dirty="0" smtClean="0"/>
            </a:br>
            <a:r>
              <a:rPr lang="ru-RU" sz="3600" dirty="0" smtClean="0"/>
              <a:t>1) прямоугольник, распылитель, ластик;</a:t>
            </a:r>
            <a:br>
              <a:rPr lang="ru-RU" sz="3600" dirty="0" smtClean="0"/>
            </a:br>
            <a:r>
              <a:rPr lang="ru-RU" sz="3600" dirty="0" smtClean="0"/>
              <a:t>2) эллипс, прямоугольник, заливка;</a:t>
            </a:r>
            <a:br>
              <a:rPr lang="ru-RU" sz="3600" dirty="0" smtClean="0"/>
            </a:br>
            <a:r>
              <a:rPr lang="ru-RU" sz="3600" dirty="0" smtClean="0"/>
              <a:t>3) многоугольник, круг, распылитель;</a:t>
            </a:r>
            <a:br>
              <a:rPr lang="ru-RU" sz="3600" dirty="0" smtClean="0"/>
            </a:br>
            <a:r>
              <a:rPr lang="ru-RU" sz="3600" dirty="0" smtClean="0"/>
              <a:t>4) ластик, эллипс, многоугольник.</a:t>
            </a:r>
            <a:endParaRPr lang="ru-RU" sz="3600" dirty="0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429000"/>
            <a:ext cx="2880320" cy="3093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Autofit/>
          </a:bodyPr>
          <a:lstStyle/>
          <a:p>
            <a:r>
              <a:rPr lang="ru-RU" sz="3200" dirty="0" smtClean="0"/>
              <a:t>Древнекитайская </a:t>
            </a:r>
            <a:r>
              <a:rPr lang="ru-RU" sz="3200" b="1" dirty="0" smtClean="0"/>
              <a:t>головоломка «Танграм»</a:t>
            </a:r>
            <a:r>
              <a:rPr lang="ru-RU" sz="3200" dirty="0" smtClean="0"/>
              <a:t> представляет собой квадрат, разрезанный на 7 частей – треугольников и квадратов разного размера. Пусть количество деталей невелико, но на плоскости они могут складываться в сотни разнообразных фигур: силуэты животных, людей, окружающих предметов. 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7410" name="Picture 2" descr="Airplane Tangr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619580"/>
            <a:ext cx="1714512" cy="1714512"/>
          </a:xfrm>
          <a:prstGeom prst="rect">
            <a:avLst/>
          </a:prstGeom>
          <a:noFill/>
        </p:spPr>
      </p:pic>
      <p:pic>
        <p:nvPicPr>
          <p:cNvPr id="17412" name="Picture 4" descr="&amp;Gcy;&amp;ocy;&amp;lcy;&amp;ocy;&amp;vcy;&amp;ocy;&amp;lcy;&amp;ocy;&amp;mcy;&amp;kcy;&amp;acy; &amp;Tcy;&amp;Acy;&amp;Ncy;&amp;Gcy;&amp;Rcy;&amp;Acy;&amp;M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429132"/>
            <a:ext cx="1500198" cy="1857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&amp;Gcy;&amp;Ocy;&amp;Lcy;&amp;Ocy;&amp;Vcy;&amp;Ocy;&amp;Lcy;&amp;Ocy;&amp;Mcy;&amp;Kcy;&amp;Icy; &amp;Dcy;&amp;iecy;&amp;rcy;&amp;iecy;&amp;vcy;&amp;yacy;&amp;ncy;&amp;ycy;&amp;jcy; &amp;icy;&amp;gcy;&amp;rcy;&amp;ucy;&amp;shcy;&amp;k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6000792" cy="5673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belca.com.ua/images/firms/tovar/vulyk/big/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00042"/>
            <a:ext cx="7643866" cy="573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714348" y="214290"/>
            <a:ext cx="8072494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ctr"/>
            <a:r>
              <a:rPr lang="ru-RU" sz="3200" dirty="0" smtClean="0"/>
              <a:t>Отгадайте </a:t>
            </a:r>
            <a:r>
              <a:rPr lang="ru-RU" sz="3200" dirty="0"/>
              <a:t>слова, содержащие </a:t>
            </a:r>
            <a:endParaRPr lang="ru-RU" sz="3200" dirty="0" smtClean="0"/>
          </a:p>
          <a:p>
            <a:pPr marL="457200" indent="-457200" algn="ctr"/>
            <a:r>
              <a:rPr lang="ru-RU" sz="3200" dirty="0" smtClean="0"/>
              <a:t>известную </a:t>
            </a:r>
            <a:r>
              <a:rPr lang="ru-RU" sz="3200" dirty="0"/>
              <a:t>аббревиатуру </a:t>
            </a:r>
            <a:endParaRPr lang="ru-RU" sz="3200" dirty="0" smtClean="0"/>
          </a:p>
          <a:p>
            <a:pPr marL="457200" indent="-457200" algn="ctr"/>
            <a:r>
              <a:rPr lang="ru-RU" sz="3200" dirty="0" smtClean="0"/>
              <a:t>ПК </a:t>
            </a:r>
            <a:r>
              <a:rPr lang="ru-RU" sz="3200" dirty="0"/>
              <a:t>(персональный компьютер)</a:t>
            </a:r>
          </a:p>
          <a:p>
            <a:pPr marL="457200" indent="-457200"/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 </a:t>
            </a:r>
          </a:p>
        </p:txBody>
      </p:sp>
      <p:graphicFrame>
        <p:nvGraphicFramePr>
          <p:cNvPr id="44058" name="Group 26"/>
          <p:cNvGraphicFramePr>
            <a:graphicFrameLocks noGrp="1"/>
          </p:cNvGraphicFramePr>
          <p:nvPr/>
        </p:nvGraphicFramePr>
        <p:xfrm>
          <a:off x="714348" y="2071678"/>
          <a:ext cx="7632700" cy="4214842"/>
        </p:xfrm>
        <a:graphic>
          <a:graphicData uri="http://schemas.openxmlformats.org/drawingml/2006/table">
            <a:tbl>
              <a:tblPr/>
              <a:tblGrid>
                <a:gridCol w="3500462"/>
                <a:gridCol w="4132238"/>
              </a:tblGrid>
              <a:tr h="4214842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 _ _ ПК _»	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AutoNum type="arabicPeriod"/>
                        <a:tabLst/>
                      </a:pPr>
                      <a:endParaRPr kumimoji="0" lang="ru-RU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0" lang="ru-RU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 _ _ _ ПК _»	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ru-RU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AutoNum type="arabicPeriod" startAt="3"/>
                        <a:tabLst/>
                      </a:pPr>
                      <a:r>
                        <a:rPr kumimoji="0" lang="ru-RU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 _ _ _ _ ПК _»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		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Канцелярская принадлежность для бумаг.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Лоскут ткани для хозяйственных нужд.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Положительный результат похода в магазин.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350046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Под деревом, который не может расти в тропиках, мы вырыли два сундука, в одном из которых находятся завещанные нам сокровища. А что находится в каждом сундуке?</a:t>
            </a:r>
            <a:endParaRPr lang="ru-RU" dirty="0"/>
          </a:p>
        </p:txBody>
      </p:sp>
      <p:pic>
        <p:nvPicPr>
          <p:cNvPr id="12293" name="Picture 5" descr="larets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714884"/>
            <a:ext cx="18478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larets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857760"/>
            <a:ext cx="18478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285852" y="3786190"/>
            <a:ext cx="62151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prstClr val="black"/>
                </a:solidFill>
                <a:ea typeface="+mj-ea"/>
                <a:cs typeface="+mj-cs"/>
              </a:rPr>
              <a:t>МАНИК                    БОДРО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pc\Desktop\5 kl  pic\morning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7981253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av_00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3936" y="44624"/>
            <a:ext cx="5356127" cy="1188557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980728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 какой команде допущена ошибка? </a:t>
            </a:r>
          </a:p>
          <a:p>
            <a:pPr algn="ctr"/>
            <a:r>
              <a:rPr lang="ru-RU" sz="3200" dirty="0" smtClean="0"/>
              <a:t>Исправьте её.</a:t>
            </a:r>
            <a:endParaRPr lang="ru-RU" sz="32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87624" y="2060848"/>
            <a:ext cx="194421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smtClean="0"/>
              <a:t>Lt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  <a:endParaRPr lang="ru-RU" sz="2800" b="1" dirty="0"/>
          </a:p>
        </p:txBody>
      </p:sp>
      <p:pic>
        <p:nvPicPr>
          <p:cNvPr id="46082" name="Picture 2" descr="E:\Мои документы\школа\5-6 класс\5KL\Logo\уроки\уроки\урок 1\лист в клетку.JPG"/>
          <p:cNvPicPr>
            <a:picLocks noChangeAspect="1" noChangeArrowheads="1"/>
          </p:cNvPicPr>
          <p:nvPr/>
        </p:nvPicPr>
        <p:blipFill>
          <a:blip r:embed="rId3" cstate="print"/>
          <a:srcRect l="3041" t="30429" r="25325" b="3594"/>
          <a:stretch>
            <a:fillRect/>
          </a:stretch>
        </p:blipFill>
        <p:spPr bwMode="auto">
          <a:xfrm>
            <a:off x="3995936" y="2904370"/>
            <a:ext cx="4392488" cy="3764990"/>
          </a:xfrm>
          <a:prstGeom prst="rect">
            <a:avLst/>
          </a:prstGeom>
          <a:noFill/>
        </p:spPr>
      </p:pic>
      <p:sp>
        <p:nvSpPr>
          <p:cNvPr id="9" name="Isosceles Triangle 8"/>
          <p:cNvSpPr/>
          <p:nvPr/>
        </p:nvSpPr>
        <p:spPr>
          <a:xfrm>
            <a:off x="5846744" y="6451460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5918752" y="4617352"/>
            <a:ext cx="0" cy="1980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920165" y="463408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920165" y="3620641"/>
            <a:ext cx="0" cy="104389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920165" y="3645024"/>
            <a:ext cx="195609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876256" y="3609399"/>
            <a:ext cx="0" cy="104389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0019" y="462938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av_00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3936" y="44624"/>
            <a:ext cx="5356127" cy="1188557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980728"/>
            <a:ext cx="86409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Что надо вставить вместо троеточия в команду, чтобы Черепашка нарисовала такой рисунок?</a:t>
            </a:r>
            <a:endParaRPr lang="ru-RU" sz="3200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87624" y="2060848"/>
            <a:ext cx="194421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smtClean="0"/>
              <a:t>Lt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200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</a:p>
          <a:p>
            <a:r>
              <a:rPr lang="en-US" sz="2800" b="1" dirty="0" err="1" smtClean="0"/>
              <a:t>Rt</a:t>
            </a:r>
            <a:r>
              <a:rPr lang="en-US" sz="2800" b="1" dirty="0" smtClean="0"/>
              <a:t>  90</a:t>
            </a:r>
          </a:p>
          <a:p>
            <a:r>
              <a:rPr lang="en-US" sz="2800" b="1" dirty="0" err="1" smtClean="0"/>
              <a:t>Fd</a:t>
            </a:r>
            <a:r>
              <a:rPr lang="en-US" sz="2800" b="1" dirty="0" smtClean="0"/>
              <a:t>  100</a:t>
            </a:r>
            <a:endParaRPr lang="ru-RU" sz="2800" b="1" dirty="0"/>
          </a:p>
        </p:txBody>
      </p:sp>
      <p:pic>
        <p:nvPicPr>
          <p:cNvPr id="46082" name="Picture 2" descr="E:\Мои документы\школа\5-6 класс\5KL\Logo\уроки\уроки\урок 1\лист в клетку.JPG"/>
          <p:cNvPicPr>
            <a:picLocks noChangeAspect="1" noChangeArrowheads="1"/>
          </p:cNvPicPr>
          <p:nvPr/>
        </p:nvPicPr>
        <p:blipFill>
          <a:blip r:embed="rId3" cstate="print"/>
          <a:srcRect l="3041" t="30429" r="25325" b="3594"/>
          <a:stretch>
            <a:fillRect/>
          </a:stretch>
        </p:blipFill>
        <p:spPr bwMode="auto">
          <a:xfrm>
            <a:off x="3995936" y="2904370"/>
            <a:ext cx="4392488" cy="3764990"/>
          </a:xfrm>
          <a:prstGeom prst="rect">
            <a:avLst/>
          </a:prstGeom>
          <a:noFill/>
        </p:spPr>
      </p:pic>
      <p:sp>
        <p:nvSpPr>
          <p:cNvPr id="9" name="Isosceles Triangle 8"/>
          <p:cNvSpPr/>
          <p:nvPr/>
        </p:nvSpPr>
        <p:spPr>
          <a:xfrm>
            <a:off x="5846744" y="6451460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5918752" y="4617352"/>
            <a:ext cx="0" cy="1980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920165" y="463408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920165" y="3620641"/>
            <a:ext cx="0" cy="104389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920165" y="3645024"/>
            <a:ext cx="1956091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876256" y="3609399"/>
            <a:ext cx="0" cy="104389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0019" y="4629386"/>
            <a:ext cx="99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i.obozrevatel.ua/13/1274016/gallery/791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160071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Игра Найди Отлич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685800"/>
            <a:ext cx="60960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Найди отлич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0"/>
            <a:ext cx="571500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Найди отлич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-328613"/>
            <a:ext cx="5715000" cy="751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Найди отличия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596" y="420978"/>
            <a:ext cx="6624807" cy="6016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79512" y="836712"/>
            <a:ext cx="89644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dirty="0" smtClean="0"/>
              <a:t>Необходимо </a:t>
            </a:r>
            <a:r>
              <a:rPr lang="ru-RU" sz="3200" dirty="0"/>
              <a:t>переставить их буквы так, чтобы получилось слово, связанное с информатикой и компьютерами. Например, из слова </a:t>
            </a:r>
            <a:r>
              <a:rPr lang="ru-RU" sz="3200" dirty="0" smtClean="0"/>
              <a:t>«док» можно </a:t>
            </a:r>
            <a:r>
              <a:rPr lang="ru-RU" sz="3200" dirty="0"/>
              <a:t>получить слово </a:t>
            </a:r>
            <a:r>
              <a:rPr lang="ru-RU" sz="3200" dirty="0" smtClean="0"/>
              <a:t>«код», </a:t>
            </a:r>
            <a:r>
              <a:rPr lang="ru-RU" sz="3200" dirty="0"/>
              <a:t>а из слова </a:t>
            </a:r>
            <a:r>
              <a:rPr lang="ru-RU" sz="3200" dirty="0" smtClean="0"/>
              <a:t>«иголка» – «логика». </a:t>
            </a:r>
            <a:endParaRPr lang="ru-RU" sz="3200" dirty="0"/>
          </a:p>
        </p:txBody>
      </p:sp>
      <p:sp>
        <p:nvSpPr>
          <p:cNvPr id="167941" name="Text Box 5"/>
          <p:cNvSpPr txBox="1">
            <a:spLocks noChangeArrowheads="1"/>
          </p:cNvSpPr>
          <p:nvPr/>
        </p:nvSpPr>
        <p:spPr bwMode="auto">
          <a:xfrm>
            <a:off x="683568" y="3429000"/>
            <a:ext cx="33123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3600" dirty="0"/>
              <a:t>темасис </a:t>
            </a:r>
            <a:r>
              <a:rPr lang="tt-RU" sz="3600" dirty="0"/>
              <a:t>  </a:t>
            </a:r>
          </a:p>
          <a:p>
            <a:pPr marL="457200" indent="-457200">
              <a:buFontTx/>
              <a:buAutoNum type="arabicPeriod"/>
            </a:pPr>
            <a:r>
              <a:rPr lang="ru-RU" sz="3600" dirty="0"/>
              <a:t>граммпора </a:t>
            </a:r>
            <a:r>
              <a:rPr lang="tt-RU" sz="3600" dirty="0"/>
              <a:t>  </a:t>
            </a:r>
            <a:r>
              <a:rPr lang="ru-RU" sz="3600" dirty="0"/>
              <a:t> </a:t>
            </a:r>
          </a:p>
          <a:p>
            <a:pPr marL="457200" indent="-457200">
              <a:buFontTx/>
              <a:buAutoNum type="arabicPeriod"/>
            </a:pPr>
            <a:r>
              <a:rPr lang="ru-RU" sz="3600" dirty="0"/>
              <a:t>вредайр </a:t>
            </a:r>
          </a:p>
          <a:p>
            <a:pPr marL="457200" indent="-457200">
              <a:buFontTx/>
              <a:buAutoNum type="arabicPeriod"/>
            </a:pPr>
            <a:r>
              <a:rPr lang="ru-RU" sz="3600" dirty="0"/>
              <a:t>лайф </a:t>
            </a:r>
            <a:r>
              <a:rPr lang="ru-RU" sz="3600" dirty="0" smtClean="0"/>
              <a:t> </a:t>
            </a:r>
            <a:endParaRPr lang="ru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/>
              <a:t>нитомор </a:t>
            </a:r>
          </a:p>
          <a:p>
            <a:pPr marL="457200" indent="-457200">
              <a:buFontTx/>
              <a:buAutoNum type="arabicPeriod"/>
            </a:pPr>
            <a:r>
              <a:rPr lang="ru-RU" sz="3600" dirty="0"/>
              <a:t>сдки </a:t>
            </a:r>
          </a:p>
        </p:txBody>
      </p:sp>
      <p:pic>
        <p:nvPicPr>
          <p:cNvPr id="56324" name="Picture 3" descr="j033691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929066"/>
            <a:ext cx="1369092" cy="17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СЛОВА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80112" y="3409950"/>
            <a:ext cx="33123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3600" dirty="0" smtClean="0"/>
              <a:t>система</a:t>
            </a:r>
            <a:r>
              <a:rPr lang="tt-RU" sz="3600" dirty="0" smtClean="0"/>
              <a:t>  </a:t>
            </a:r>
            <a:endParaRPr lang="tt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 smtClean="0"/>
              <a:t>программа</a:t>
            </a:r>
            <a:endParaRPr lang="ru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 smtClean="0"/>
              <a:t>драйвер</a:t>
            </a:r>
            <a:endParaRPr lang="ru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 smtClean="0"/>
              <a:t>файл</a:t>
            </a:r>
            <a:endParaRPr lang="ru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 smtClean="0"/>
              <a:t>монитор</a:t>
            </a:r>
            <a:endParaRPr lang="ru-RU" sz="3600" dirty="0"/>
          </a:p>
          <a:p>
            <a:pPr marL="457200" indent="-457200">
              <a:buFontTx/>
              <a:buAutoNum type="arabicPeriod"/>
            </a:pPr>
            <a:r>
              <a:rPr lang="ru-RU" sz="3600" dirty="0" smtClean="0"/>
              <a:t>диск</a:t>
            </a:r>
            <a:endParaRPr lang="ru-RU" sz="3600" dirty="0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Найди 5 отличий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между картинками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770" name="Picture 2" descr="http://allforchildren.ru/ex/dif/dif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700808"/>
            <a:ext cx="6667500" cy="4857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img1.liveinternet.ru/images/attach/c/0/113/527/113527747_larg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383934" cy="4043368"/>
          </a:xfrm>
          <a:prstGeom prst="rect">
            <a:avLst/>
          </a:prstGeom>
          <a:noFill/>
        </p:spPr>
      </p:pic>
      <p:pic>
        <p:nvPicPr>
          <p:cNvPr id="2050" name="Picture 2" descr="&amp;Acy;&amp;ncy;&amp;icy;&amp;mcy;&amp;icy;&amp;rcy;&amp;ocy;&amp;vcy;&amp;acy;&amp;ncy;&amp;ncy;&amp;ycy;&amp;iecy; &amp;ncy;&amp;ocy;&amp;vcy;&amp;ocy;&amp;gcy;&amp;ocy;&amp;dcy;&amp;ncy;&amp;icy;&amp;iecy; &amp;fcy;&amp;ocy;&amp;ncy;&amp;ycy; &amp;icy; &amp;rcy;&amp;acy;&amp;zcy;&amp;dcy;&amp;iecy;&amp;lcy;&amp;icy;&amp;tcy;&amp;iecy;&amp;lcy;&amp;icy; &amp;dcy;&amp;lcy;&amp;yacy; &amp;bcy;&amp;lcy;&amp;ocy;&amp;gcy;&amp;ocy;&amp;vcy;&quot; &amp;ncy;&amp;acy; &amp;scy;&amp;acy;&amp;jcy;&amp;tcy; &amp;icy;&amp;lcy;&amp;icy; &amp;vcy; &amp;bcy;&amp;lcy;&amp;ocy;&amp;g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357430"/>
            <a:ext cx="4095750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img0.liveinternet.ru/images/attach/c/0/113/527/113527750_large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9762" y="95250"/>
            <a:ext cx="5324475" cy="666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1259731" y="4365104"/>
            <a:ext cx="6624637" cy="10080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ОБРАБОТКА</a:t>
            </a:r>
          </a:p>
        </p:txBody>
      </p:sp>
      <p:pic>
        <p:nvPicPr>
          <p:cNvPr id="5126" name="Picture 6" descr="обработ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11" y="1196752"/>
            <a:ext cx="80597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РЕБУСЫ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1259731" y="4437112"/>
            <a:ext cx="6624637" cy="10080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ПЕРЕДАЧА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6150" name="Picture 4" descr="передач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34455"/>
            <a:ext cx="78057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РЕБУСЫ</a:t>
            </a: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1259731" y="4437112"/>
            <a:ext cx="6624637" cy="10080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958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ХРАНЕНИЕ</a:t>
            </a:r>
          </a:p>
        </p:txBody>
      </p:sp>
      <p:pic>
        <p:nvPicPr>
          <p:cNvPr id="3078" name="Picture 2" descr="хран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3105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РЕБУСЫ</a:t>
            </a:r>
          </a:p>
        </p:txBody>
      </p:sp>
      <p:sp>
        <p:nvSpPr>
          <p:cNvPr id="2" name="Stačiakampis 1"/>
          <p:cNvSpPr/>
          <p:nvPr/>
        </p:nvSpPr>
        <p:spPr>
          <a:xfrm>
            <a:off x="7380312" y="162880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sp>
        <p:nvSpPr>
          <p:cNvPr id="3" name="TextBox 2"/>
          <p:cNvSpPr txBox="1"/>
          <p:nvPr/>
        </p:nvSpPr>
        <p:spPr>
          <a:xfrm>
            <a:off x="5292080" y="1261209"/>
            <a:ext cx="1368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Arial Black" panose="020B0A04020102020204" pitchFamily="34" charset="0"/>
              </a:rPr>
              <a:t>,,</a:t>
            </a:r>
            <a:endParaRPr lang="lt-LT" sz="6000" b="1" dirty="0">
              <a:latin typeface="Arial Black" panose="020B0A04020102020204" pitchFamily="34" charset="0"/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8532440" y="6237312"/>
            <a:ext cx="504056" cy="476672"/>
          </a:xfrm>
          <a:prstGeom prst="actionButtonHom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hlinkClick r:id="rId3" action="ppaction://hlinksldjump"/>
          </p:cNvPr>
          <p:cNvSpPr>
            <a:spLocks noChangeAspect="1"/>
          </p:cNvSpPr>
          <p:nvPr/>
        </p:nvSpPr>
        <p:spPr>
          <a:xfrm>
            <a:off x="1997824" y="1469018"/>
            <a:ext cx="5148352" cy="5148352"/>
          </a:xfrm>
          <a:prstGeom prst="pie">
            <a:avLst>
              <a:gd name="adj1" fmla="val 2549267"/>
              <a:gd name="adj2" fmla="val 550413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Pie 4">
            <a:hlinkClick r:id="rId4" action="ppaction://hlinksldjump"/>
          </p:cNvPr>
          <p:cNvSpPr>
            <a:spLocks noChangeAspect="1"/>
          </p:cNvSpPr>
          <p:nvPr/>
        </p:nvSpPr>
        <p:spPr>
          <a:xfrm flipH="1">
            <a:off x="1997824" y="1484784"/>
            <a:ext cx="5148352" cy="5148352"/>
          </a:xfrm>
          <a:prstGeom prst="pie">
            <a:avLst>
              <a:gd name="adj1" fmla="val 0"/>
              <a:gd name="adj2" fmla="val 283752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Pie 5">
            <a:hlinkClick r:id="rId5" action="ppaction://hlinksldjump"/>
          </p:cNvPr>
          <p:cNvSpPr>
            <a:spLocks noChangeAspect="1"/>
          </p:cNvSpPr>
          <p:nvPr/>
        </p:nvSpPr>
        <p:spPr>
          <a:xfrm flipV="1">
            <a:off x="1984176" y="1484784"/>
            <a:ext cx="5148352" cy="5148352"/>
          </a:xfrm>
          <a:prstGeom prst="pie">
            <a:avLst>
              <a:gd name="adj1" fmla="val 0"/>
              <a:gd name="adj2" fmla="val 296809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Pie 6">
            <a:hlinkClick r:id="rId6" action="ppaction://hlinksldjump"/>
          </p:cNvPr>
          <p:cNvSpPr>
            <a:spLocks noChangeAspect="1"/>
          </p:cNvSpPr>
          <p:nvPr/>
        </p:nvSpPr>
        <p:spPr>
          <a:xfrm flipH="1" flipV="1">
            <a:off x="2011472" y="1484784"/>
            <a:ext cx="5148352" cy="5148352"/>
          </a:xfrm>
          <a:prstGeom prst="pie">
            <a:avLst>
              <a:gd name="adj1" fmla="val 0"/>
              <a:gd name="adj2" fmla="val 257877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9516" y="188640"/>
            <a:ext cx="9203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ИНФОРМАЦИОННОЕ КОЛЕСО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>
            <a:hlinkClick r:id="rId4" action="ppaction://hlinksldjump"/>
          </p:cNvPr>
          <p:cNvSpPr/>
          <p:nvPr/>
        </p:nvSpPr>
        <p:spPr>
          <a:xfrm rot="19796091">
            <a:off x="1992154" y="4339874"/>
            <a:ext cx="2297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Крылатые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слова</a:t>
            </a:r>
            <a:endParaRPr lang="ru-RU" sz="2800" dirty="0"/>
          </a:p>
        </p:txBody>
      </p:sp>
      <p:sp>
        <p:nvSpPr>
          <p:cNvPr id="11" name="Rectangle 10">
            <a:hlinkClick r:id="rId6" action="ppaction://hlinksldjump"/>
          </p:cNvPr>
          <p:cNvSpPr/>
          <p:nvPr/>
        </p:nvSpPr>
        <p:spPr>
          <a:xfrm rot="1221214">
            <a:off x="2103995" y="3267200"/>
            <a:ext cx="2156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больше?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Pie 13">
            <a:hlinkClick r:id="rId7" action="ppaction://hlinksldjump"/>
          </p:cNvPr>
          <p:cNvSpPr>
            <a:spLocks noChangeAspect="1"/>
          </p:cNvSpPr>
          <p:nvPr/>
        </p:nvSpPr>
        <p:spPr>
          <a:xfrm rot="2687116" flipH="1" flipV="1">
            <a:off x="1997823" y="1503362"/>
            <a:ext cx="5148352" cy="5148352"/>
          </a:xfrm>
          <a:prstGeom prst="pie">
            <a:avLst>
              <a:gd name="adj1" fmla="val 21541081"/>
              <a:gd name="adj2" fmla="val 2684058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Pie 14">
            <a:hlinkClick r:id="rId8" action="ppaction://hlinksldjump"/>
          </p:cNvPr>
          <p:cNvSpPr>
            <a:spLocks noChangeAspect="1"/>
          </p:cNvSpPr>
          <p:nvPr/>
        </p:nvSpPr>
        <p:spPr>
          <a:xfrm rot="18658069" flipV="1">
            <a:off x="1997826" y="1496582"/>
            <a:ext cx="5148352" cy="5148352"/>
          </a:xfrm>
          <a:prstGeom prst="pie">
            <a:avLst>
              <a:gd name="adj1" fmla="val 0"/>
              <a:gd name="adj2" fmla="val 25235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Pie 15">
            <a:hlinkClick r:id="rId9" action="ppaction://hlinksldjump"/>
          </p:cNvPr>
          <p:cNvSpPr>
            <a:spLocks noChangeAspect="1"/>
          </p:cNvSpPr>
          <p:nvPr/>
        </p:nvSpPr>
        <p:spPr>
          <a:xfrm rot="18698560">
            <a:off x="1997823" y="1464674"/>
            <a:ext cx="5148352" cy="5148352"/>
          </a:xfrm>
          <a:prstGeom prst="pie">
            <a:avLst>
              <a:gd name="adj1" fmla="val 2823193"/>
              <a:gd name="adj2" fmla="val 5504139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Rectangle 12">
            <a:hlinkClick r:id="rId9" action="ppaction://hlinksldjump"/>
          </p:cNvPr>
          <p:cNvSpPr/>
          <p:nvPr/>
        </p:nvSpPr>
        <p:spPr>
          <a:xfrm rot="1263100">
            <a:off x="4793165" y="4334497"/>
            <a:ext cx="2330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Декодирование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Pie 16">
            <a:hlinkClick r:id="rId10" action="ppaction://hlinksldjump"/>
          </p:cNvPr>
          <p:cNvSpPr>
            <a:spLocks noChangeAspect="1"/>
          </p:cNvSpPr>
          <p:nvPr/>
        </p:nvSpPr>
        <p:spPr>
          <a:xfrm rot="18728156" flipH="1">
            <a:off x="1982058" y="1482141"/>
            <a:ext cx="5148352" cy="5148352"/>
          </a:xfrm>
          <a:prstGeom prst="pie">
            <a:avLst>
              <a:gd name="adj1" fmla="val 0"/>
              <a:gd name="adj2" fmla="val 247898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Picture 5" descr="pav_0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2809">
            <a:off x="4572000" y="1844824"/>
            <a:ext cx="1079899" cy="83505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https://encrypted-tbn0.gstatic.com/images?q=tbn:ANd9GcQow0dinPqAE6UbGnqcrzBCXxIBbmnJ46-aXXvNNtBcVVVKMo-B_ogo1TQ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33802">
            <a:off x="3444207" y="1672539"/>
            <a:ext cx="885825" cy="142875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" name="Picture 4" descr="j025442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4941168"/>
            <a:ext cx="2299450" cy="163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>
            <a:hlinkClick r:id="rId10" action="ppaction://hlinksldjump"/>
          </p:cNvPr>
          <p:cNvSpPr/>
          <p:nvPr/>
        </p:nvSpPr>
        <p:spPr>
          <a:xfrm rot="17728806">
            <a:off x="3181809" y="5208248"/>
            <a:ext cx="1474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Ребусы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23" name="Rectangle 22">
            <a:hlinkClick r:id="rId5" action="ppaction://hlinksldjump"/>
          </p:cNvPr>
          <p:cNvSpPr/>
          <p:nvPr/>
        </p:nvSpPr>
        <p:spPr>
          <a:xfrm rot="19299130">
            <a:off x="5076842" y="3044991"/>
            <a:ext cx="1497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Отличия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 rot="3725624">
            <a:off x="3992016" y="5089383"/>
            <a:ext cx="240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Закономерность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869</Words>
  <Application>Microsoft Office PowerPoint</Application>
  <PresentationFormat>On-screen Show (4:3)</PresentationFormat>
  <Paragraphs>207</Paragraphs>
  <Slides>42</Slides>
  <Notes>11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КТО БОЛЬШЕ</vt:lpstr>
      <vt:lpstr>Slide 3</vt:lpstr>
      <vt:lpstr>КРЫЛАТЫЕ СЛОВА</vt:lpstr>
      <vt:lpstr>Slide 5</vt:lpstr>
      <vt:lpstr>РЕБУСЫ</vt:lpstr>
      <vt:lpstr>РЕБУСЫ</vt:lpstr>
      <vt:lpstr>РЕБУСЫ</vt:lpstr>
      <vt:lpstr>Slide 9</vt:lpstr>
      <vt:lpstr>Геометрические фигуры лежат в определенной последовательности. Но четвертого ряда не хватает. Найдите закономерность и заполните последний ряд.</vt:lpstr>
      <vt:lpstr>Slide 11</vt:lpstr>
      <vt:lpstr>ДЕКОДИРОВАНИЕ</vt:lpstr>
      <vt:lpstr>ДЕКОДИРОВАНИЕ</vt:lpstr>
      <vt:lpstr>ДЕКОДИРОВАНИЕ</vt:lpstr>
      <vt:lpstr>Slide 15</vt:lpstr>
      <vt:lpstr>НАЙДИТЕ  ДЕСЯТЬ  ОТЛИЧИЙ</vt:lpstr>
      <vt:lpstr>НАЙДИТЕ  ДЕСЯТЬ  ОТЛИЧИЙ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С помощью каких инструментов графического редактора Paint создана картинка. 1) прямоугольник, распылитель, ластик; 2) эллипс, прямоугольник, заливка; 3) многоугольник, круг, распылитель; 4) ластик, эллипс, многоугольник.</vt:lpstr>
      <vt:lpstr>Древнекитайская головоломка «Танграм» представляет собой квадрат, разрезанный на 7 частей – треугольников и квадратов разного размера. Пусть количество деталей невелико, но на плоскости они могут складываться в сотни разнообразных фигур: силуэты животных, людей, окружающих предметов.  </vt:lpstr>
      <vt:lpstr>Slide 28</vt:lpstr>
      <vt:lpstr>Slide 29</vt:lpstr>
      <vt:lpstr>Slide 30</vt:lpstr>
      <vt:lpstr>Под деревом, который не может расти в тропиках, мы вырыли два сундука, в одном из которых находятся завещанные нам сокровища. А что находится в каждом сундуке?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Найди 5 отличий  между картинками </vt:lpstr>
      <vt:lpstr>Slide 41</vt:lpstr>
      <vt:lpstr>Slide 42</vt:lpstr>
    </vt:vector>
  </TitlesOfParts>
  <Company>INPP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Алексей Маркелов</dc:creator>
  <cp:lastModifiedBy>Алексей Маркелов</cp:lastModifiedBy>
  <cp:revision>138</cp:revision>
  <dcterms:created xsi:type="dcterms:W3CDTF">2015-02-25T17:53:02Z</dcterms:created>
  <dcterms:modified xsi:type="dcterms:W3CDTF">2015-03-02T15:20:05Z</dcterms:modified>
</cp:coreProperties>
</file>